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api.spacexdata.com/v4/launches/pas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api.spacexdata.com/v4/launches/pas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3BAC81-5ADD-4725-AEF0-2F133F33FCA4}" type="doc">
      <dgm:prSet loTypeId="urn:microsoft.com/office/officeart/2005/8/layout/bProcess3" loCatId="process" qsTypeId="urn:microsoft.com/office/officeart/2005/8/quickstyle/simple3" qsCatId="simple" csTypeId="urn:microsoft.com/office/officeart/2005/8/colors/accent1_2" csCatId="accent1" phldr="1"/>
      <dgm:spPr/>
      <dgm:t>
        <a:bodyPr/>
        <a:lstStyle/>
        <a:p>
          <a:endParaRPr lang="en-US"/>
        </a:p>
      </dgm:t>
    </dgm:pt>
    <dgm:pt modelId="{E3E95BE9-50B9-42BA-95E6-90BA233155E5}">
      <dgm:prSet phldrT="[Text]" custT="1"/>
      <dgm:spPr/>
      <dgm:t>
        <a:bodyPr/>
        <a:lstStyle/>
        <a:p>
          <a:r>
            <a:rPr lang="en-US" sz="1000" dirty="0"/>
            <a:t>Requesting rocket launch data from SpaceX API:</a:t>
          </a:r>
        </a:p>
        <a:p>
          <a:r>
            <a:rPr lang="en-US" sz="1000" dirty="0" err="1"/>
            <a:t>spacex_url</a:t>
          </a:r>
          <a:r>
            <a:rPr lang="en-US" sz="1000" dirty="0"/>
            <a:t>=</a:t>
          </a:r>
          <a:r>
            <a:rPr lang="en-US" sz="1000" dirty="0">
              <a:hlinkClick xmlns:r="http://schemas.openxmlformats.org/officeDocument/2006/relationships" r:id="rId1"/>
            </a:rPr>
            <a:t>https://api.spacexdata.com/v4/launches/past</a:t>
          </a:r>
          <a:endParaRPr lang="en-US" sz="1000" dirty="0"/>
        </a:p>
        <a:p>
          <a:r>
            <a:rPr lang="en-US" sz="1000" dirty="0"/>
            <a:t>response = </a:t>
          </a:r>
          <a:r>
            <a:rPr lang="en-US" sz="1000" dirty="0" err="1"/>
            <a:t>requests.get</a:t>
          </a:r>
          <a:r>
            <a:rPr lang="en-US" sz="1000" dirty="0"/>
            <a:t>(</a:t>
          </a:r>
          <a:r>
            <a:rPr lang="en-US" sz="1000" dirty="0" err="1"/>
            <a:t>spacex_url</a:t>
          </a:r>
          <a:r>
            <a:rPr lang="en-US" sz="1000" dirty="0"/>
            <a:t>)</a:t>
          </a:r>
        </a:p>
      </dgm:t>
    </dgm:pt>
    <dgm:pt modelId="{7E852CDD-3F6B-498A-A3B8-B12826FD9807}" type="parTrans" cxnId="{86F3C3E2-A7A9-4F74-BCFB-4BBC57DE3523}">
      <dgm:prSet/>
      <dgm:spPr/>
      <dgm:t>
        <a:bodyPr/>
        <a:lstStyle/>
        <a:p>
          <a:endParaRPr lang="en-US"/>
        </a:p>
      </dgm:t>
    </dgm:pt>
    <dgm:pt modelId="{B223CB52-6BAE-408F-8A74-DC09945C864A}" type="sibTrans" cxnId="{86F3C3E2-A7A9-4F74-BCFB-4BBC57DE3523}">
      <dgm:prSet/>
      <dgm:spPr/>
      <dgm:t>
        <a:bodyPr/>
        <a:lstStyle/>
        <a:p>
          <a:endParaRPr lang="en-US"/>
        </a:p>
      </dgm:t>
    </dgm:pt>
    <dgm:pt modelId="{25BAA99F-550D-4FA9-90BC-9C9603C21C73}">
      <dgm:prSet phldrT="[Text]" custT="1"/>
      <dgm:spPr/>
      <dgm:t>
        <a:bodyPr/>
        <a:lstStyle/>
        <a:p>
          <a:r>
            <a:rPr lang="en-US" sz="1000" dirty="0"/>
            <a:t>Decoding the response content as a Json and turning it into a Pandas </a:t>
          </a:r>
          <a:r>
            <a:rPr lang="en-US" sz="1000" dirty="0" err="1"/>
            <a:t>DataFrame</a:t>
          </a:r>
          <a:r>
            <a:rPr lang="en-US" sz="1000" dirty="0"/>
            <a:t>:</a:t>
          </a:r>
        </a:p>
        <a:p>
          <a:r>
            <a:rPr lang="en-US" sz="1000" dirty="0"/>
            <a:t>data = </a:t>
          </a:r>
          <a:r>
            <a:rPr lang="en-US" sz="1000" dirty="0" err="1"/>
            <a:t>pd.json_normalize</a:t>
          </a:r>
          <a:r>
            <a:rPr lang="en-US" sz="1000" dirty="0"/>
            <a:t>(</a:t>
          </a:r>
          <a:r>
            <a:rPr lang="en-US" sz="1000" dirty="0" err="1"/>
            <a:t>response.json</a:t>
          </a:r>
          <a:r>
            <a:rPr lang="en-US" sz="1000" dirty="0"/>
            <a:t>())</a:t>
          </a:r>
        </a:p>
      </dgm:t>
    </dgm:pt>
    <dgm:pt modelId="{E0A36CAD-7886-441B-AD2E-FEE6FCB3BAA7}" type="parTrans" cxnId="{C522E071-FE73-41E8-AFE6-B00A9C550EB5}">
      <dgm:prSet/>
      <dgm:spPr/>
      <dgm:t>
        <a:bodyPr/>
        <a:lstStyle/>
        <a:p>
          <a:endParaRPr lang="en-US"/>
        </a:p>
      </dgm:t>
    </dgm:pt>
    <dgm:pt modelId="{94234D0B-1B36-4392-90EB-EB3442D9290A}" type="sibTrans" cxnId="{C522E071-FE73-41E8-AFE6-B00A9C550EB5}">
      <dgm:prSet/>
      <dgm:spPr/>
      <dgm:t>
        <a:bodyPr/>
        <a:lstStyle/>
        <a:p>
          <a:endParaRPr lang="en-US"/>
        </a:p>
      </dgm:t>
    </dgm:pt>
    <dgm:pt modelId="{C40785B1-B3B5-4BDD-AA24-69FE96A840BB}">
      <dgm:prSet phldrT="[Text]" custT="1"/>
      <dgm:spPr>
        <a:gradFill rotWithShape="0">
          <a:gsLst>
            <a:gs pos="0">
              <a:srgbClr val="4472C4">
                <a:hueOff val="0"/>
                <a:satOff val="0"/>
                <a:lumOff val="0"/>
                <a:alphaOff val="0"/>
                <a:lumMod val="110000"/>
                <a:satMod val="105000"/>
                <a:tint val="67000"/>
              </a:srgbClr>
            </a:gs>
            <a:gs pos="50000">
              <a:srgbClr val="4472C4">
                <a:hueOff val="0"/>
                <a:satOff val="0"/>
                <a:lumOff val="0"/>
                <a:alphaOff val="0"/>
                <a:lumMod val="105000"/>
                <a:satMod val="103000"/>
                <a:tint val="73000"/>
              </a:srgbClr>
            </a:gs>
            <a:gs pos="100000">
              <a:srgbClr val="4472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spcFirstLastPara="0" vert="horz" wrap="square" lIns="71120" tIns="71120" rIns="71120" bIns="71120" numCol="1" spcCol="1270" anchor="ctr" anchorCtr="0"/>
        <a:lstStyle/>
        <a:p>
          <a:pPr marL="0" lvl="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constructing our dataset using the data we have obtained. Combining the columns into a dictionary:</a:t>
          </a:r>
        </a:p>
        <a:p>
          <a:pPr marL="0" lvl="0" algn="ctr" defTabSz="444500">
            <a:lnSpc>
              <a:spcPct val="90000"/>
            </a:lnSpc>
            <a:spcBef>
              <a:spcPct val="0"/>
            </a:spcBef>
            <a:spcAft>
              <a:spcPct val="35000"/>
            </a:spcAft>
            <a:buNone/>
          </a:pPr>
          <a:r>
            <a:rPr lang="en-US" sz="1000" kern="1200" dirty="0" err="1">
              <a:solidFill>
                <a:prstClr val="black"/>
              </a:solidFill>
              <a:latin typeface="Calibri" panose="020F0502020204030204"/>
              <a:ea typeface="+mn-ea"/>
              <a:cs typeface="+mn-cs"/>
            </a:rPr>
            <a:t>launch_dict</a:t>
          </a:r>
          <a:r>
            <a:rPr lang="en-US" sz="1000" kern="1200" dirty="0">
              <a:solidFill>
                <a:prstClr val="black"/>
              </a:solidFill>
              <a:latin typeface="Calibri" panose="020F0502020204030204"/>
              <a:ea typeface="+mn-ea"/>
              <a:cs typeface="+mn-cs"/>
            </a:rPr>
            <a:t> = {'</a:t>
          </a:r>
          <a:r>
            <a:rPr lang="en-US" sz="1000" kern="1200" dirty="0" err="1">
              <a:solidFill>
                <a:prstClr val="black"/>
              </a:solidFill>
              <a:latin typeface="Calibri" panose="020F0502020204030204"/>
              <a:ea typeface="+mn-ea"/>
              <a:cs typeface="+mn-cs"/>
            </a:rPr>
            <a:t>FlightNumber</a:t>
          </a:r>
          <a:r>
            <a:rPr lang="en-US" sz="1000" kern="1200" dirty="0">
              <a:solidFill>
                <a:prstClr val="black"/>
              </a:solidFill>
              <a:latin typeface="Calibri" panose="020F0502020204030204"/>
              <a:ea typeface="+mn-ea"/>
              <a:cs typeface="+mn-cs"/>
            </a:rPr>
            <a:t>': list(data['</a:t>
          </a:r>
          <a:r>
            <a:rPr lang="en-US" sz="1000" kern="1200" dirty="0" err="1">
              <a:solidFill>
                <a:prstClr val="black"/>
              </a:solidFill>
              <a:latin typeface="Calibri" panose="020F0502020204030204"/>
              <a:ea typeface="+mn-ea"/>
              <a:cs typeface="+mn-cs"/>
            </a:rPr>
            <a:t>flight_number</a:t>
          </a:r>
          <a:r>
            <a:rPr lang="en-US" sz="1000" kern="1200" dirty="0">
              <a:solidFill>
                <a:prstClr val="black"/>
              </a:solidFill>
              <a:latin typeface="Calibri" panose="020F0502020204030204"/>
              <a:ea typeface="+mn-ea"/>
              <a:cs typeface="+mn-cs"/>
            </a:rPr>
            <a:t>']),</a:t>
          </a:r>
        </a:p>
        <a:p>
          <a:pPr marL="0" lvl="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'Date': list(data['date’]),…}</a:t>
          </a:r>
        </a:p>
      </dgm:t>
    </dgm:pt>
    <dgm:pt modelId="{B73C4EB5-71C0-4A8A-A9C3-DAAB2CFE76B6}" type="parTrans" cxnId="{C9E9C89D-CE09-415E-8C03-B675F26DDE06}">
      <dgm:prSet/>
      <dgm:spPr/>
      <dgm:t>
        <a:bodyPr/>
        <a:lstStyle/>
        <a:p>
          <a:endParaRPr lang="en-US"/>
        </a:p>
      </dgm:t>
    </dgm:pt>
    <dgm:pt modelId="{ADFEBBB5-41F5-4062-9473-AC1E8E65714A}" type="sibTrans" cxnId="{C9E9C89D-CE09-415E-8C03-B675F26DDE06}">
      <dgm:prSet/>
      <dgm:spPr/>
      <dgm:t>
        <a:bodyPr/>
        <a:lstStyle/>
        <a:p>
          <a:endParaRPr lang="en-US"/>
        </a:p>
      </dgm:t>
    </dgm:pt>
    <dgm:pt modelId="{8A581D90-EB65-4145-8B90-E4D84DD7A64C}">
      <dgm:prSet phldrT="[Text]" custT="1"/>
      <dgm:spPr/>
      <dgm:t>
        <a:bodyPr/>
        <a:lstStyle/>
        <a:p>
          <a:r>
            <a:rPr lang="en-US" sz="1000" dirty="0"/>
            <a:t>creating a Pandas </a:t>
          </a:r>
          <a:r>
            <a:rPr lang="en-US" sz="1000" dirty="0" err="1"/>
            <a:t>DataFrame</a:t>
          </a:r>
          <a:r>
            <a:rPr lang="en-US" sz="1000" dirty="0"/>
            <a:t> from the dictionary:</a:t>
          </a:r>
        </a:p>
        <a:p>
          <a:r>
            <a:rPr lang="en-US" sz="1000" dirty="0" err="1"/>
            <a:t>df</a:t>
          </a:r>
          <a:r>
            <a:rPr lang="en-US" sz="1000" dirty="0"/>
            <a:t> = </a:t>
          </a:r>
          <a:r>
            <a:rPr lang="en-US" sz="1000" dirty="0" err="1"/>
            <a:t>pd.DataFrame</a:t>
          </a:r>
          <a:r>
            <a:rPr lang="en-US" sz="1000" dirty="0"/>
            <a:t>(</a:t>
          </a:r>
          <a:r>
            <a:rPr lang="en-US" sz="1000" dirty="0" err="1"/>
            <a:t>launch_dict</a:t>
          </a:r>
          <a:r>
            <a:rPr lang="en-US" sz="1000" dirty="0"/>
            <a:t>)</a:t>
          </a:r>
        </a:p>
      </dgm:t>
    </dgm:pt>
    <dgm:pt modelId="{28B94014-47E9-42FA-8856-F37726124C52}" type="parTrans" cxnId="{21F6AF56-1926-4768-916B-D539F217F9D8}">
      <dgm:prSet/>
      <dgm:spPr/>
      <dgm:t>
        <a:bodyPr/>
        <a:lstStyle/>
        <a:p>
          <a:endParaRPr lang="en-US"/>
        </a:p>
      </dgm:t>
    </dgm:pt>
    <dgm:pt modelId="{9E99AFD5-52D5-4ECE-8081-7C52566225E5}" type="sibTrans" cxnId="{21F6AF56-1926-4768-916B-D539F217F9D8}">
      <dgm:prSet/>
      <dgm:spPr/>
      <dgm:t>
        <a:bodyPr/>
        <a:lstStyle/>
        <a:p>
          <a:endParaRPr lang="en-US"/>
        </a:p>
      </dgm:t>
    </dgm:pt>
    <dgm:pt modelId="{B5574470-1C7E-4DCA-8BE5-D3BD1B636780}" type="pres">
      <dgm:prSet presAssocID="{E23BAC81-5ADD-4725-AEF0-2F133F33FCA4}" presName="Name0" presStyleCnt="0">
        <dgm:presLayoutVars>
          <dgm:dir/>
          <dgm:resizeHandles val="exact"/>
        </dgm:presLayoutVars>
      </dgm:prSet>
      <dgm:spPr/>
    </dgm:pt>
    <dgm:pt modelId="{777939F4-B501-4293-A55D-C0C4A5A747D8}" type="pres">
      <dgm:prSet presAssocID="{E3E95BE9-50B9-42BA-95E6-90BA233155E5}" presName="node" presStyleLbl="node1" presStyleIdx="0" presStyleCnt="4" custScaleX="411081" custScaleY="80496" custLinFactNeighborX="1352" custLinFactNeighborY="-68211">
        <dgm:presLayoutVars>
          <dgm:bulletEnabled val="1"/>
        </dgm:presLayoutVars>
      </dgm:prSet>
      <dgm:spPr/>
    </dgm:pt>
    <dgm:pt modelId="{B93D5D6C-F71E-4C72-B85F-71837932E3E2}" type="pres">
      <dgm:prSet presAssocID="{B223CB52-6BAE-408F-8A74-DC09945C864A}" presName="sibTrans" presStyleLbl="sibTrans1D1" presStyleIdx="0" presStyleCnt="3"/>
      <dgm:spPr/>
    </dgm:pt>
    <dgm:pt modelId="{BA2E2677-B0B1-4531-9F53-A589BA1079E0}" type="pres">
      <dgm:prSet presAssocID="{B223CB52-6BAE-408F-8A74-DC09945C864A}" presName="connectorText" presStyleLbl="sibTrans1D1" presStyleIdx="0" presStyleCnt="3"/>
      <dgm:spPr/>
    </dgm:pt>
    <dgm:pt modelId="{F6035D75-3264-49FD-A9C9-6646D0D2C780}" type="pres">
      <dgm:prSet presAssocID="{25BAA99F-550D-4FA9-90BC-9C9603C21C73}" presName="node" presStyleLbl="node1" presStyleIdx="1" presStyleCnt="4" custScaleX="411494" custScaleY="73642" custLinFactNeighborX="206" custLinFactNeighborY="-46404">
        <dgm:presLayoutVars>
          <dgm:bulletEnabled val="1"/>
        </dgm:presLayoutVars>
      </dgm:prSet>
      <dgm:spPr/>
    </dgm:pt>
    <dgm:pt modelId="{1AB6529B-C827-4EDE-A8E7-62540786F8EE}" type="pres">
      <dgm:prSet presAssocID="{94234D0B-1B36-4392-90EB-EB3442D9290A}" presName="sibTrans" presStyleLbl="sibTrans1D1" presStyleIdx="1" presStyleCnt="3"/>
      <dgm:spPr/>
    </dgm:pt>
    <dgm:pt modelId="{FDAE0F39-00FF-4D3C-95D2-CDDF2FB7C308}" type="pres">
      <dgm:prSet presAssocID="{94234D0B-1B36-4392-90EB-EB3442D9290A}" presName="connectorText" presStyleLbl="sibTrans1D1" presStyleIdx="1" presStyleCnt="3"/>
      <dgm:spPr/>
    </dgm:pt>
    <dgm:pt modelId="{521F9243-B149-4C46-9B96-82005632A149}" type="pres">
      <dgm:prSet presAssocID="{C40785B1-B3B5-4BDD-AA24-69FE96A840BB}" presName="node" presStyleLbl="node1" presStyleIdx="2" presStyleCnt="4" custScaleX="410669" custScaleY="93309" custLinFactNeighborX="1435" custLinFactNeighborY="-12644">
        <dgm:presLayoutVars>
          <dgm:bulletEnabled val="1"/>
        </dgm:presLayoutVars>
      </dgm:prSet>
      <dgm:spPr>
        <a:xfrm>
          <a:off x="30257" y="1365261"/>
          <a:ext cx="5430742" cy="742967"/>
        </a:xfrm>
        <a:prstGeom prst="rect">
          <a:avLst/>
        </a:prstGeom>
      </dgm:spPr>
    </dgm:pt>
    <dgm:pt modelId="{B0E4F2EF-9F30-4290-8955-BAB1886F7B16}" type="pres">
      <dgm:prSet presAssocID="{ADFEBBB5-41F5-4062-9473-AC1E8E65714A}" presName="sibTrans" presStyleLbl="sibTrans1D1" presStyleIdx="2" presStyleCnt="3"/>
      <dgm:spPr/>
    </dgm:pt>
    <dgm:pt modelId="{8E64A7DD-1417-4801-B9C9-0BAFE1EE409D}" type="pres">
      <dgm:prSet presAssocID="{ADFEBBB5-41F5-4062-9473-AC1E8E65714A}" presName="connectorText" presStyleLbl="sibTrans1D1" presStyleIdx="2" presStyleCnt="3"/>
      <dgm:spPr/>
    </dgm:pt>
    <dgm:pt modelId="{9CD43C3C-08DE-4FF1-8379-CCB03B97996F}" type="pres">
      <dgm:prSet presAssocID="{8A581D90-EB65-4145-8B90-E4D84DD7A64C}" presName="node" presStyleLbl="node1" presStyleIdx="3" presStyleCnt="4" custScaleX="409438" custScaleY="91865" custLinFactNeighborX="1179" custLinFactNeighborY="20633">
        <dgm:presLayoutVars>
          <dgm:bulletEnabled val="1"/>
        </dgm:presLayoutVars>
      </dgm:prSet>
      <dgm:spPr/>
    </dgm:pt>
  </dgm:ptLst>
  <dgm:cxnLst>
    <dgm:cxn modelId="{D9E84303-D610-4305-9BF5-B75179486304}" type="presOf" srcId="{C40785B1-B3B5-4BDD-AA24-69FE96A840BB}" destId="{521F9243-B149-4C46-9B96-82005632A149}" srcOrd="0" destOrd="0" presId="urn:microsoft.com/office/officeart/2005/8/layout/bProcess3"/>
    <dgm:cxn modelId="{83829049-4E2E-4FE8-A721-D5D27D0A1C4E}" type="presOf" srcId="{E3E95BE9-50B9-42BA-95E6-90BA233155E5}" destId="{777939F4-B501-4293-A55D-C0C4A5A747D8}" srcOrd="0" destOrd="0" presId="urn:microsoft.com/office/officeart/2005/8/layout/bProcess3"/>
    <dgm:cxn modelId="{C522E071-FE73-41E8-AFE6-B00A9C550EB5}" srcId="{E23BAC81-5ADD-4725-AEF0-2F133F33FCA4}" destId="{25BAA99F-550D-4FA9-90BC-9C9603C21C73}" srcOrd="1" destOrd="0" parTransId="{E0A36CAD-7886-441B-AD2E-FEE6FCB3BAA7}" sibTransId="{94234D0B-1B36-4392-90EB-EB3442D9290A}"/>
    <dgm:cxn modelId="{21F6AF56-1926-4768-916B-D539F217F9D8}" srcId="{E23BAC81-5ADD-4725-AEF0-2F133F33FCA4}" destId="{8A581D90-EB65-4145-8B90-E4D84DD7A64C}" srcOrd="3" destOrd="0" parTransId="{28B94014-47E9-42FA-8856-F37726124C52}" sibTransId="{9E99AFD5-52D5-4ECE-8081-7C52566225E5}"/>
    <dgm:cxn modelId="{CA359F59-DE11-4BBF-B390-B0402781B01B}" type="presOf" srcId="{ADFEBBB5-41F5-4062-9473-AC1E8E65714A}" destId="{B0E4F2EF-9F30-4290-8955-BAB1886F7B16}" srcOrd="0" destOrd="0" presId="urn:microsoft.com/office/officeart/2005/8/layout/bProcess3"/>
    <dgm:cxn modelId="{E5B20087-912D-4E17-9C0E-4E3BF6E6B0AF}" type="presOf" srcId="{E23BAC81-5ADD-4725-AEF0-2F133F33FCA4}" destId="{B5574470-1C7E-4DCA-8BE5-D3BD1B636780}" srcOrd="0" destOrd="0" presId="urn:microsoft.com/office/officeart/2005/8/layout/bProcess3"/>
    <dgm:cxn modelId="{162CD48B-4CBA-4662-A16C-5BC5EC5ED160}" type="presOf" srcId="{94234D0B-1B36-4392-90EB-EB3442D9290A}" destId="{FDAE0F39-00FF-4D3C-95D2-CDDF2FB7C308}" srcOrd="1" destOrd="0" presId="urn:microsoft.com/office/officeart/2005/8/layout/bProcess3"/>
    <dgm:cxn modelId="{0A25D58D-08BD-4ED8-BB93-B987584F3C18}" type="presOf" srcId="{ADFEBBB5-41F5-4062-9473-AC1E8E65714A}" destId="{8E64A7DD-1417-4801-B9C9-0BAFE1EE409D}" srcOrd="1" destOrd="0" presId="urn:microsoft.com/office/officeart/2005/8/layout/bProcess3"/>
    <dgm:cxn modelId="{D4FFE096-0116-4EB9-9A4C-E64B88F334D7}" type="presOf" srcId="{8A581D90-EB65-4145-8B90-E4D84DD7A64C}" destId="{9CD43C3C-08DE-4FF1-8379-CCB03B97996F}" srcOrd="0" destOrd="0" presId="urn:microsoft.com/office/officeart/2005/8/layout/bProcess3"/>
    <dgm:cxn modelId="{0C003299-4127-47A9-A023-24D4253853D5}" type="presOf" srcId="{B223CB52-6BAE-408F-8A74-DC09945C864A}" destId="{BA2E2677-B0B1-4531-9F53-A589BA1079E0}" srcOrd="1" destOrd="0" presId="urn:microsoft.com/office/officeart/2005/8/layout/bProcess3"/>
    <dgm:cxn modelId="{C9E9C89D-CE09-415E-8C03-B675F26DDE06}" srcId="{E23BAC81-5ADD-4725-AEF0-2F133F33FCA4}" destId="{C40785B1-B3B5-4BDD-AA24-69FE96A840BB}" srcOrd="2" destOrd="0" parTransId="{B73C4EB5-71C0-4A8A-A9C3-DAAB2CFE76B6}" sibTransId="{ADFEBBB5-41F5-4062-9473-AC1E8E65714A}"/>
    <dgm:cxn modelId="{E4D5A4B2-DA1E-438D-8C8E-32D9F5F7A091}" type="presOf" srcId="{B223CB52-6BAE-408F-8A74-DC09945C864A}" destId="{B93D5D6C-F71E-4C72-B85F-71837932E3E2}" srcOrd="0" destOrd="0" presId="urn:microsoft.com/office/officeart/2005/8/layout/bProcess3"/>
    <dgm:cxn modelId="{86F3C3E2-A7A9-4F74-BCFB-4BBC57DE3523}" srcId="{E23BAC81-5ADD-4725-AEF0-2F133F33FCA4}" destId="{E3E95BE9-50B9-42BA-95E6-90BA233155E5}" srcOrd="0" destOrd="0" parTransId="{7E852CDD-3F6B-498A-A3B8-B12826FD9807}" sibTransId="{B223CB52-6BAE-408F-8A74-DC09945C864A}"/>
    <dgm:cxn modelId="{EF2EEDEA-541F-47A7-BDFF-2A318968CA68}" type="presOf" srcId="{94234D0B-1B36-4392-90EB-EB3442D9290A}" destId="{1AB6529B-C827-4EDE-A8E7-62540786F8EE}" srcOrd="0" destOrd="0" presId="urn:microsoft.com/office/officeart/2005/8/layout/bProcess3"/>
    <dgm:cxn modelId="{595A6BEC-70D1-4F27-94E8-553D7661A947}" type="presOf" srcId="{25BAA99F-550D-4FA9-90BC-9C9603C21C73}" destId="{F6035D75-3264-49FD-A9C9-6646D0D2C780}" srcOrd="0" destOrd="0" presId="urn:microsoft.com/office/officeart/2005/8/layout/bProcess3"/>
    <dgm:cxn modelId="{7F327768-6C45-47B6-947B-BCDBA9BFCA50}" type="presParOf" srcId="{B5574470-1C7E-4DCA-8BE5-D3BD1B636780}" destId="{777939F4-B501-4293-A55D-C0C4A5A747D8}" srcOrd="0" destOrd="0" presId="urn:microsoft.com/office/officeart/2005/8/layout/bProcess3"/>
    <dgm:cxn modelId="{5A6259D5-DDB4-4AA5-AA5D-2122204E8130}" type="presParOf" srcId="{B5574470-1C7E-4DCA-8BE5-D3BD1B636780}" destId="{B93D5D6C-F71E-4C72-B85F-71837932E3E2}" srcOrd="1" destOrd="0" presId="urn:microsoft.com/office/officeart/2005/8/layout/bProcess3"/>
    <dgm:cxn modelId="{C2EF9B32-FC75-4975-B187-7CDF65CD8B0A}" type="presParOf" srcId="{B93D5D6C-F71E-4C72-B85F-71837932E3E2}" destId="{BA2E2677-B0B1-4531-9F53-A589BA1079E0}" srcOrd="0" destOrd="0" presId="urn:microsoft.com/office/officeart/2005/8/layout/bProcess3"/>
    <dgm:cxn modelId="{37D9F105-9CCD-462D-9BA2-2CF424675B9C}" type="presParOf" srcId="{B5574470-1C7E-4DCA-8BE5-D3BD1B636780}" destId="{F6035D75-3264-49FD-A9C9-6646D0D2C780}" srcOrd="2" destOrd="0" presId="urn:microsoft.com/office/officeart/2005/8/layout/bProcess3"/>
    <dgm:cxn modelId="{5294D7DB-E327-486A-880D-98A0937C2D22}" type="presParOf" srcId="{B5574470-1C7E-4DCA-8BE5-D3BD1B636780}" destId="{1AB6529B-C827-4EDE-A8E7-62540786F8EE}" srcOrd="3" destOrd="0" presId="urn:microsoft.com/office/officeart/2005/8/layout/bProcess3"/>
    <dgm:cxn modelId="{83FA6823-1904-4758-829C-1A3938C9F41A}" type="presParOf" srcId="{1AB6529B-C827-4EDE-A8E7-62540786F8EE}" destId="{FDAE0F39-00FF-4D3C-95D2-CDDF2FB7C308}" srcOrd="0" destOrd="0" presId="urn:microsoft.com/office/officeart/2005/8/layout/bProcess3"/>
    <dgm:cxn modelId="{3C3D5D77-F787-4504-AF56-399AEACDDA57}" type="presParOf" srcId="{B5574470-1C7E-4DCA-8BE5-D3BD1B636780}" destId="{521F9243-B149-4C46-9B96-82005632A149}" srcOrd="4" destOrd="0" presId="urn:microsoft.com/office/officeart/2005/8/layout/bProcess3"/>
    <dgm:cxn modelId="{3818865E-6FA7-40D1-89BA-DEA7D416D00E}" type="presParOf" srcId="{B5574470-1C7E-4DCA-8BE5-D3BD1B636780}" destId="{B0E4F2EF-9F30-4290-8955-BAB1886F7B16}" srcOrd="5" destOrd="0" presId="urn:microsoft.com/office/officeart/2005/8/layout/bProcess3"/>
    <dgm:cxn modelId="{7979E23C-688C-46DB-9DDD-B803A7B3F5B8}" type="presParOf" srcId="{B0E4F2EF-9F30-4290-8955-BAB1886F7B16}" destId="{8E64A7DD-1417-4801-B9C9-0BAFE1EE409D}" srcOrd="0" destOrd="0" presId="urn:microsoft.com/office/officeart/2005/8/layout/bProcess3"/>
    <dgm:cxn modelId="{7E7E6357-53D3-4B23-9234-DDC4C26EB7A6}" type="presParOf" srcId="{B5574470-1C7E-4DCA-8BE5-D3BD1B636780}" destId="{9CD43C3C-08DE-4FF1-8379-CCB03B97996F}" srcOrd="6"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3BAC81-5ADD-4725-AEF0-2F133F33FCA4}" type="doc">
      <dgm:prSet loTypeId="urn:microsoft.com/office/officeart/2005/8/layout/bProcess3" loCatId="process" qsTypeId="urn:microsoft.com/office/officeart/2005/8/quickstyle/simple3" qsCatId="simple" csTypeId="urn:microsoft.com/office/officeart/2005/8/colors/accent1_2" csCatId="accent1" phldr="1"/>
      <dgm:spPr/>
      <dgm:t>
        <a:bodyPr/>
        <a:lstStyle/>
        <a:p>
          <a:endParaRPr lang="en-US"/>
        </a:p>
      </dgm:t>
    </dgm:pt>
    <dgm:pt modelId="{E3E95BE9-50B9-42BA-95E6-90BA233155E5}">
      <dgm:prSet phldrT="[Text]" custT="1"/>
      <dgm:spPr/>
      <dgm:t>
        <a:bodyPr/>
        <a:lstStyle/>
        <a:p>
          <a:r>
            <a:rPr lang="en-US" sz="1000" dirty="0"/>
            <a:t>performing an HTTP GET method to request the Falcon9 Launch HTML page, as an HTTP response:</a:t>
          </a:r>
        </a:p>
        <a:p>
          <a:r>
            <a:rPr lang="en-US" sz="1000" dirty="0"/>
            <a:t>response = </a:t>
          </a:r>
          <a:r>
            <a:rPr lang="en-US" sz="1000" dirty="0" err="1"/>
            <a:t>requests.get</a:t>
          </a:r>
          <a:r>
            <a:rPr lang="en-US" sz="1000" dirty="0"/>
            <a:t>(</a:t>
          </a:r>
          <a:r>
            <a:rPr lang="en-US" sz="1000" dirty="0" err="1"/>
            <a:t>static_url</a:t>
          </a:r>
          <a:r>
            <a:rPr lang="en-US" sz="1000" dirty="0"/>
            <a:t>)</a:t>
          </a:r>
        </a:p>
      </dgm:t>
    </dgm:pt>
    <dgm:pt modelId="{7E852CDD-3F6B-498A-A3B8-B12826FD9807}" type="parTrans" cxnId="{86F3C3E2-A7A9-4F74-BCFB-4BBC57DE3523}">
      <dgm:prSet/>
      <dgm:spPr/>
      <dgm:t>
        <a:bodyPr/>
        <a:lstStyle/>
        <a:p>
          <a:endParaRPr lang="en-US"/>
        </a:p>
      </dgm:t>
    </dgm:pt>
    <dgm:pt modelId="{B223CB52-6BAE-408F-8A74-DC09945C864A}" type="sibTrans" cxnId="{86F3C3E2-A7A9-4F74-BCFB-4BBC57DE3523}">
      <dgm:prSet/>
      <dgm:spPr/>
      <dgm:t>
        <a:bodyPr/>
        <a:lstStyle/>
        <a:p>
          <a:endParaRPr lang="en-US"/>
        </a:p>
      </dgm:t>
    </dgm:pt>
    <dgm:pt modelId="{25BAA99F-550D-4FA9-90BC-9C9603C21C73}">
      <dgm:prSet phldrT="[Text]" custT="1"/>
      <dgm:spPr/>
      <dgm:t>
        <a:bodyPr/>
        <a:lstStyle/>
        <a:p>
          <a:r>
            <a:rPr lang="en-US" sz="1000" dirty="0"/>
            <a:t>Creating a `</a:t>
          </a:r>
          <a:r>
            <a:rPr lang="en-US" sz="1000" dirty="0" err="1"/>
            <a:t>BeautifulSoup</a:t>
          </a:r>
          <a:r>
            <a:rPr lang="en-US" sz="1000" dirty="0"/>
            <a:t>` object from the HTML `response`:</a:t>
          </a:r>
        </a:p>
        <a:p>
          <a:r>
            <a:rPr lang="en-US" sz="1000" dirty="0"/>
            <a:t>soup = </a:t>
          </a:r>
          <a:r>
            <a:rPr lang="en-US" sz="1000" dirty="0" err="1"/>
            <a:t>BeautifulSoup</a:t>
          </a:r>
          <a:r>
            <a:rPr lang="en-US" sz="1000" dirty="0"/>
            <a:t>(</a:t>
          </a:r>
          <a:r>
            <a:rPr lang="en-US" sz="1000" dirty="0" err="1"/>
            <a:t>response.text</a:t>
          </a:r>
          <a:r>
            <a:rPr lang="en-US" sz="1000" dirty="0"/>
            <a:t>, '</a:t>
          </a:r>
          <a:r>
            <a:rPr lang="en-US" sz="1000" dirty="0" err="1"/>
            <a:t>html.parser</a:t>
          </a:r>
          <a:r>
            <a:rPr lang="en-US" sz="1000" dirty="0"/>
            <a:t>')</a:t>
          </a:r>
        </a:p>
      </dgm:t>
    </dgm:pt>
    <dgm:pt modelId="{E0A36CAD-7886-441B-AD2E-FEE6FCB3BAA7}" type="parTrans" cxnId="{C522E071-FE73-41E8-AFE6-B00A9C550EB5}">
      <dgm:prSet/>
      <dgm:spPr/>
      <dgm:t>
        <a:bodyPr/>
        <a:lstStyle/>
        <a:p>
          <a:endParaRPr lang="en-US"/>
        </a:p>
      </dgm:t>
    </dgm:pt>
    <dgm:pt modelId="{94234D0B-1B36-4392-90EB-EB3442D9290A}" type="sibTrans" cxnId="{C522E071-FE73-41E8-AFE6-B00A9C550EB5}">
      <dgm:prSet/>
      <dgm:spPr/>
      <dgm:t>
        <a:bodyPr/>
        <a:lstStyle/>
        <a:p>
          <a:endParaRPr lang="en-US"/>
        </a:p>
      </dgm:t>
    </dgm:pt>
    <dgm:pt modelId="{C40785B1-B3B5-4BDD-AA24-69FE96A840BB}">
      <dgm:prSet phldrT="[Text]" custT="1"/>
      <dgm:spPr>
        <a:gradFill rotWithShape="0">
          <a:gsLst>
            <a:gs pos="0">
              <a:srgbClr val="4472C4">
                <a:hueOff val="0"/>
                <a:satOff val="0"/>
                <a:lumOff val="0"/>
                <a:alphaOff val="0"/>
                <a:lumMod val="110000"/>
                <a:satMod val="105000"/>
                <a:tint val="67000"/>
              </a:srgbClr>
            </a:gs>
            <a:gs pos="50000">
              <a:srgbClr val="4472C4">
                <a:hueOff val="0"/>
                <a:satOff val="0"/>
                <a:lumOff val="0"/>
                <a:alphaOff val="0"/>
                <a:lumMod val="105000"/>
                <a:satMod val="103000"/>
                <a:tint val="73000"/>
              </a:srgbClr>
            </a:gs>
            <a:gs pos="100000">
              <a:srgbClr val="4472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spcFirstLastPara="0" vert="horz" wrap="square" lIns="71120" tIns="71120" rIns="71120" bIns="71120" numCol="1" spcCol="1270" anchor="ctr" anchorCtr="0"/>
        <a:lstStyle/>
        <a:p>
          <a:pPr marL="0" lvl="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Extracting all column/variable names from the HTML table header:</a:t>
          </a:r>
        </a:p>
        <a:p>
          <a:pPr marL="0" lvl="0" algn="ctr" defTabSz="444500">
            <a:lnSpc>
              <a:spcPct val="90000"/>
            </a:lnSpc>
            <a:spcBef>
              <a:spcPct val="0"/>
            </a:spcBef>
            <a:spcAft>
              <a:spcPct val="35000"/>
            </a:spcAft>
            <a:buNone/>
          </a:pPr>
          <a:r>
            <a:rPr lang="en-US" sz="1000" kern="1200" dirty="0" err="1">
              <a:solidFill>
                <a:prstClr val="black"/>
              </a:solidFill>
              <a:latin typeface="Calibri" panose="020F0502020204030204"/>
              <a:ea typeface="+mn-ea"/>
              <a:cs typeface="+mn-cs"/>
            </a:rPr>
            <a:t>html_tables</a:t>
          </a:r>
          <a:r>
            <a:rPr lang="en-US" sz="1000" kern="1200" dirty="0">
              <a:solidFill>
                <a:prstClr val="black"/>
              </a:solidFill>
              <a:latin typeface="Calibri" panose="020F0502020204030204"/>
              <a:ea typeface="+mn-ea"/>
              <a:cs typeface="+mn-cs"/>
            </a:rPr>
            <a:t> = </a:t>
          </a:r>
          <a:r>
            <a:rPr lang="en-US" sz="1000" kern="1200" dirty="0" err="1">
              <a:solidFill>
                <a:prstClr val="black"/>
              </a:solidFill>
              <a:latin typeface="Calibri" panose="020F0502020204030204"/>
              <a:ea typeface="+mn-ea"/>
              <a:cs typeface="+mn-cs"/>
            </a:rPr>
            <a:t>soup.find_all</a:t>
          </a:r>
          <a:r>
            <a:rPr lang="en-US" sz="1000" kern="1200" dirty="0">
              <a:solidFill>
                <a:prstClr val="black"/>
              </a:solidFill>
              <a:latin typeface="Calibri" panose="020F0502020204030204"/>
              <a:ea typeface="+mn-ea"/>
              <a:cs typeface="+mn-cs"/>
            </a:rPr>
            <a:t>('table')</a:t>
          </a:r>
        </a:p>
      </dgm:t>
    </dgm:pt>
    <dgm:pt modelId="{B73C4EB5-71C0-4A8A-A9C3-DAAB2CFE76B6}" type="parTrans" cxnId="{C9E9C89D-CE09-415E-8C03-B675F26DDE06}">
      <dgm:prSet/>
      <dgm:spPr/>
      <dgm:t>
        <a:bodyPr/>
        <a:lstStyle/>
        <a:p>
          <a:endParaRPr lang="en-US"/>
        </a:p>
      </dgm:t>
    </dgm:pt>
    <dgm:pt modelId="{ADFEBBB5-41F5-4062-9473-AC1E8E65714A}" type="sibTrans" cxnId="{C9E9C89D-CE09-415E-8C03-B675F26DDE06}">
      <dgm:prSet/>
      <dgm:spPr/>
      <dgm:t>
        <a:bodyPr/>
        <a:lstStyle/>
        <a:p>
          <a:endParaRPr lang="en-US"/>
        </a:p>
      </dgm:t>
    </dgm:pt>
    <dgm:pt modelId="{8A581D90-EB65-4145-8B90-E4D84DD7A64C}">
      <dgm:prSet phldrT="[Text]" custT="1"/>
      <dgm:spPr/>
      <dgm:t>
        <a:bodyPr/>
        <a:lstStyle/>
        <a:p>
          <a:r>
            <a:rPr lang="en-US" sz="1000" dirty="0"/>
            <a:t>Creating a data frame by parsing the launch HTML tables:</a:t>
          </a:r>
        </a:p>
        <a:p>
          <a:r>
            <a:rPr lang="en-US" sz="1000" dirty="0"/>
            <a:t>creating an empty dictionary with keys from the extracted column names.</a:t>
          </a:r>
        </a:p>
        <a:p>
          <a:r>
            <a:rPr lang="en-US" sz="1000" dirty="0"/>
            <a:t>Converted the dictionary into a Pandas </a:t>
          </a:r>
          <a:r>
            <a:rPr lang="en-US" sz="1000" dirty="0" err="1"/>
            <a:t>dataframe</a:t>
          </a:r>
          <a:endParaRPr lang="en-US" sz="1000" dirty="0"/>
        </a:p>
      </dgm:t>
    </dgm:pt>
    <dgm:pt modelId="{28B94014-47E9-42FA-8856-F37726124C52}" type="parTrans" cxnId="{21F6AF56-1926-4768-916B-D539F217F9D8}">
      <dgm:prSet/>
      <dgm:spPr/>
      <dgm:t>
        <a:bodyPr/>
        <a:lstStyle/>
        <a:p>
          <a:endParaRPr lang="en-US"/>
        </a:p>
      </dgm:t>
    </dgm:pt>
    <dgm:pt modelId="{9E99AFD5-52D5-4ECE-8081-7C52566225E5}" type="sibTrans" cxnId="{21F6AF56-1926-4768-916B-D539F217F9D8}">
      <dgm:prSet/>
      <dgm:spPr/>
      <dgm:t>
        <a:bodyPr/>
        <a:lstStyle/>
        <a:p>
          <a:endParaRPr lang="en-US"/>
        </a:p>
      </dgm:t>
    </dgm:pt>
    <dgm:pt modelId="{B5574470-1C7E-4DCA-8BE5-D3BD1B636780}" type="pres">
      <dgm:prSet presAssocID="{E23BAC81-5ADD-4725-AEF0-2F133F33FCA4}" presName="Name0" presStyleCnt="0">
        <dgm:presLayoutVars>
          <dgm:dir/>
          <dgm:resizeHandles val="exact"/>
        </dgm:presLayoutVars>
      </dgm:prSet>
      <dgm:spPr/>
    </dgm:pt>
    <dgm:pt modelId="{777939F4-B501-4293-A55D-C0C4A5A747D8}" type="pres">
      <dgm:prSet presAssocID="{E3E95BE9-50B9-42BA-95E6-90BA233155E5}" presName="node" presStyleLbl="node1" presStyleIdx="0" presStyleCnt="4" custScaleX="295706" custScaleY="67844" custLinFactNeighborX="269" custLinFactNeighborY="159">
        <dgm:presLayoutVars>
          <dgm:bulletEnabled val="1"/>
        </dgm:presLayoutVars>
      </dgm:prSet>
      <dgm:spPr/>
    </dgm:pt>
    <dgm:pt modelId="{B93D5D6C-F71E-4C72-B85F-71837932E3E2}" type="pres">
      <dgm:prSet presAssocID="{B223CB52-6BAE-408F-8A74-DC09945C864A}" presName="sibTrans" presStyleLbl="sibTrans1D1" presStyleIdx="0" presStyleCnt="3"/>
      <dgm:spPr/>
    </dgm:pt>
    <dgm:pt modelId="{BA2E2677-B0B1-4531-9F53-A589BA1079E0}" type="pres">
      <dgm:prSet presAssocID="{B223CB52-6BAE-408F-8A74-DC09945C864A}" presName="connectorText" presStyleLbl="sibTrans1D1" presStyleIdx="0" presStyleCnt="3"/>
      <dgm:spPr/>
    </dgm:pt>
    <dgm:pt modelId="{F6035D75-3264-49FD-A9C9-6646D0D2C780}" type="pres">
      <dgm:prSet presAssocID="{25BAA99F-550D-4FA9-90BC-9C9603C21C73}" presName="node" presStyleLbl="node1" presStyleIdx="1" presStyleCnt="4" custScaleX="295417" custScaleY="73642" custLinFactNeighborX="558" custLinFactNeighborY="-4879">
        <dgm:presLayoutVars>
          <dgm:bulletEnabled val="1"/>
        </dgm:presLayoutVars>
      </dgm:prSet>
      <dgm:spPr/>
    </dgm:pt>
    <dgm:pt modelId="{1AB6529B-C827-4EDE-A8E7-62540786F8EE}" type="pres">
      <dgm:prSet presAssocID="{94234D0B-1B36-4392-90EB-EB3442D9290A}" presName="sibTrans" presStyleLbl="sibTrans1D1" presStyleIdx="1" presStyleCnt="3"/>
      <dgm:spPr/>
    </dgm:pt>
    <dgm:pt modelId="{FDAE0F39-00FF-4D3C-95D2-CDDF2FB7C308}" type="pres">
      <dgm:prSet presAssocID="{94234D0B-1B36-4392-90EB-EB3442D9290A}" presName="connectorText" presStyleLbl="sibTrans1D1" presStyleIdx="1" presStyleCnt="3"/>
      <dgm:spPr/>
    </dgm:pt>
    <dgm:pt modelId="{521F9243-B149-4C46-9B96-82005632A149}" type="pres">
      <dgm:prSet presAssocID="{C40785B1-B3B5-4BDD-AA24-69FE96A840BB}" presName="node" presStyleLbl="node1" presStyleIdx="2" presStyleCnt="4" custScaleX="295417" custScaleY="63263" custLinFactNeighborX="558" custLinFactNeighborY="-1087">
        <dgm:presLayoutVars>
          <dgm:bulletEnabled val="1"/>
        </dgm:presLayoutVars>
      </dgm:prSet>
      <dgm:spPr>
        <a:xfrm>
          <a:off x="30257" y="1365261"/>
          <a:ext cx="5430742" cy="742967"/>
        </a:xfrm>
        <a:prstGeom prst="rect">
          <a:avLst/>
        </a:prstGeom>
      </dgm:spPr>
    </dgm:pt>
    <dgm:pt modelId="{B0E4F2EF-9F30-4290-8955-BAB1886F7B16}" type="pres">
      <dgm:prSet presAssocID="{ADFEBBB5-41F5-4062-9473-AC1E8E65714A}" presName="sibTrans" presStyleLbl="sibTrans1D1" presStyleIdx="2" presStyleCnt="3"/>
      <dgm:spPr/>
    </dgm:pt>
    <dgm:pt modelId="{8E64A7DD-1417-4801-B9C9-0BAFE1EE409D}" type="pres">
      <dgm:prSet presAssocID="{ADFEBBB5-41F5-4062-9473-AC1E8E65714A}" presName="connectorText" presStyleLbl="sibTrans1D1" presStyleIdx="2" presStyleCnt="3"/>
      <dgm:spPr/>
    </dgm:pt>
    <dgm:pt modelId="{9CD43C3C-08DE-4FF1-8379-CCB03B97996F}" type="pres">
      <dgm:prSet presAssocID="{8A581D90-EB65-4145-8B90-E4D84DD7A64C}" presName="node" presStyleLbl="node1" presStyleIdx="3" presStyleCnt="4" custScaleX="295417" custScaleY="70855" custLinFactNeighborX="213" custLinFactNeighborY="-3004">
        <dgm:presLayoutVars>
          <dgm:bulletEnabled val="1"/>
        </dgm:presLayoutVars>
      </dgm:prSet>
      <dgm:spPr/>
    </dgm:pt>
  </dgm:ptLst>
  <dgm:cxnLst>
    <dgm:cxn modelId="{D9E84303-D610-4305-9BF5-B75179486304}" type="presOf" srcId="{C40785B1-B3B5-4BDD-AA24-69FE96A840BB}" destId="{521F9243-B149-4C46-9B96-82005632A149}" srcOrd="0" destOrd="0" presId="urn:microsoft.com/office/officeart/2005/8/layout/bProcess3"/>
    <dgm:cxn modelId="{83829049-4E2E-4FE8-A721-D5D27D0A1C4E}" type="presOf" srcId="{E3E95BE9-50B9-42BA-95E6-90BA233155E5}" destId="{777939F4-B501-4293-A55D-C0C4A5A747D8}" srcOrd="0" destOrd="0" presId="urn:microsoft.com/office/officeart/2005/8/layout/bProcess3"/>
    <dgm:cxn modelId="{C522E071-FE73-41E8-AFE6-B00A9C550EB5}" srcId="{E23BAC81-5ADD-4725-AEF0-2F133F33FCA4}" destId="{25BAA99F-550D-4FA9-90BC-9C9603C21C73}" srcOrd="1" destOrd="0" parTransId="{E0A36CAD-7886-441B-AD2E-FEE6FCB3BAA7}" sibTransId="{94234D0B-1B36-4392-90EB-EB3442D9290A}"/>
    <dgm:cxn modelId="{21F6AF56-1926-4768-916B-D539F217F9D8}" srcId="{E23BAC81-5ADD-4725-AEF0-2F133F33FCA4}" destId="{8A581D90-EB65-4145-8B90-E4D84DD7A64C}" srcOrd="3" destOrd="0" parTransId="{28B94014-47E9-42FA-8856-F37726124C52}" sibTransId="{9E99AFD5-52D5-4ECE-8081-7C52566225E5}"/>
    <dgm:cxn modelId="{CA359F59-DE11-4BBF-B390-B0402781B01B}" type="presOf" srcId="{ADFEBBB5-41F5-4062-9473-AC1E8E65714A}" destId="{B0E4F2EF-9F30-4290-8955-BAB1886F7B16}" srcOrd="0" destOrd="0" presId="urn:microsoft.com/office/officeart/2005/8/layout/bProcess3"/>
    <dgm:cxn modelId="{E5B20087-912D-4E17-9C0E-4E3BF6E6B0AF}" type="presOf" srcId="{E23BAC81-5ADD-4725-AEF0-2F133F33FCA4}" destId="{B5574470-1C7E-4DCA-8BE5-D3BD1B636780}" srcOrd="0" destOrd="0" presId="urn:microsoft.com/office/officeart/2005/8/layout/bProcess3"/>
    <dgm:cxn modelId="{162CD48B-4CBA-4662-A16C-5BC5EC5ED160}" type="presOf" srcId="{94234D0B-1B36-4392-90EB-EB3442D9290A}" destId="{FDAE0F39-00FF-4D3C-95D2-CDDF2FB7C308}" srcOrd="1" destOrd="0" presId="urn:microsoft.com/office/officeart/2005/8/layout/bProcess3"/>
    <dgm:cxn modelId="{0A25D58D-08BD-4ED8-BB93-B987584F3C18}" type="presOf" srcId="{ADFEBBB5-41F5-4062-9473-AC1E8E65714A}" destId="{8E64A7DD-1417-4801-B9C9-0BAFE1EE409D}" srcOrd="1" destOrd="0" presId="urn:microsoft.com/office/officeart/2005/8/layout/bProcess3"/>
    <dgm:cxn modelId="{D4FFE096-0116-4EB9-9A4C-E64B88F334D7}" type="presOf" srcId="{8A581D90-EB65-4145-8B90-E4D84DD7A64C}" destId="{9CD43C3C-08DE-4FF1-8379-CCB03B97996F}" srcOrd="0" destOrd="0" presId="urn:microsoft.com/office/officeart/2005/8/layout/bProcess3"/>
    <dgm:cxn modelId="{0C003299-4127-47A9-A023-24D4253853D5}" type="presOf" srcId="{B223CB52-6BAE-408F-8A74-DC09945C864A}" destId="{BA2E2677-B0B1-4531-9F53-A589BA1079E0}" srcOrd="1" destOrd="0" presId="urn:microsoft.com/office/officeart/2005/8/layout/bProcess3"/>
    <dgm:cxn modelId="{C9E9C89D-CE09-415E-8C03-B675F26DDE06}" srcId="{E23BAC81-5ADD-4725-AEF0-2F133F33FCA4}" destId="{C40785B1-B3B5-4BDD-AA24-69FE96A840BB}" srcOrd="2" destOrd="0" parTransId="{B73C4EB5-71C0-4A8A-A9C3-DAAB2CFE76B6}" sibTransId="{ADFEBBB5-41F5-4062-9473-AC1E8E65714A}"/>
    <dgm:cxn modelId="{E4D5A4B2-DA1E-438D-8C8E-32D9F5F7A091}" type="presOf" srcId="{B223CB52-6BAE-408F-8A74-DC09945C864A}" destId="{B93D5D6C-F71E-4C72-B85F-71837932E3E2}" srcOrd="0" destOrd="0" presId="urn:microsoft.com/office/officeart/2005/8/layout/bProcess3"/>
    <dgm:cxn modelId="{86F3C3E2-A7A9-4F74-BCFB-4BBC57DE3523}" srcId="{E23BAC81-5ADD-4725-AEF0-2F133F33FCA4}" destId="{E3E95BE9-50B9-42BA-95E6-90BA233155E5}" srcOrd="0" destOrd="0" parTransId="{7E852CDD-3F6B-498A-A3B8-B12826FD9807}" sibTransId="{B223CB52-6BAE-408F-8A74-DC09945C864A}"/>
    <dgm:cxn modelId="{EF2EEDEA-541F-47A7-BDFF-2A318968CA68}" type="presOf" srcId="{94234D0B-1B36-4392-90EB-EB3442D9290A}" destId="{1AB6529B-C827-4EDE-A8E7-62540786F8EE}" srcOrd="0" destOrd="0" presId="urn:microsoft.com/office/officeart/2005/8/layout/bProcess3"/>
    <dgm:cxn modelId="{595A6BEC-70D1-4F27-94E8-553D7661A947}" type="presOf" srcId="{25BAA99F-550D-4FA9-90BC-9C9603C21C73}" destId="{F6035D75-3264-49FD-A9C9-6646D0D2C780}" srcOrd="0" destOrd="0" presId="urn:microsoft.com/office/officeart/2005/8/layout/bProcess3"/>
    <dgm:cxn modelId="{7F327768-6C45-47B6-947B-BCDBA9BFCA50}" type="presParOf" srcId="{B5574470-1C7E-4DCA-8BE5-D3BD1B636780}" destId="{777939F4-B501-4293-A55D-C0C4A5A747D8}" srcOrd="0" destOrd="0" presId="urn:microsoft.com/office/officeart/2005/8/layout/bProcess3"/>
    <dgm:cxn modelId="{5A6259D5-DDB4-4AA5-AA5D-2122204E8130}" type="presParOf" srcId="{B5574470-1C7E-4DCA-8BE5-D3BD1B636780}" destId="{B93D5D6C-F71E-4C72-B85F-71837932E3E2}" srcOrd="1" destOrd="0" presId="urn:microsoft.com/office/officeart/2005/8/layout/bProcess3"/>
    <dgm:cxn modelId="{C2EF9B32-FC75-4975-B187-7CDF65CD8B0A}" type="presParOf" srcId="{B93D5D6C-F71E-4C72-B85F-71837932E3E2}" destId="{BA2E2677-B0B1-4531-9F53-A589BA1079E0}" srcOrd="0" destOrd="0" presId="urn:microsoft.com/office/officeart/2005/8/layout/bProcess3"/>
    <dgm:cxn modelId="{37D9F105-9CCD-462D-9BA2-2CF424675B9C}" type="presParOf" srcId="{B5574470-1C7E-4DCA-8BE5-D3BD1B636780}" destId="{F6035D75-3264-49FD-A9C9-6646D0D2C780}" srcOrd="2" destOrd="0" presId="urn:microsoft.com/office/officeart/2005/8/layout/bProcess3"/>
    <dgm:cxn modelId="{5294D7DB-E327-486A-880D-98A0937C2D22}" type="presParOf" srcId="{B5574470-1C7E-4DCA-8BE5-D3BD1B636780}" destId="{1AB6529B-C827-4EDE-A8E7-62540786F8EE}" srcOrd="3" destOrd="0" presId="urn:microsoft.com/office/officeart/2005/8/layout/bProcess3"/>
    <dgm:cxn modelId="{83FA6823-1904-4758-829C-1A3938C9F41A}" type="presParOf" srcId="{1AB6529B-C827-4EDE-A8E7-62540786F8EE}" destId="{FDAE0F39-00FF-4D3C-95D2-CDDF2FB7C308}" srcOrd="0" destOrd="0" presId="urn:microsoft.com/office/officeart/2005/8/layout/bProcess3"/>
    <dgm:cxn modelId="{3C3D5D77-F787-4504-AF56-399AEACDDA57}" type="presParOf" srcId="{B5574470-1C7E-4DCA-8BE5-D3BD1B636780}" destId="{521F9243-B149-4C46-9B96-82005632A149}" srcOrd="4" destOrd="0" presId="urn:microsoft.com/office/officeart/2005/8/layout/bProcess3"/>
    <dgm:cxn modelId="{3818865E-6FA7-40D1-89BA-DEA7D416D00E}" type="presParOf" srcId="{B5574470-1C7E-4DCA-8BE5-D3BD1B636780}" destId="{B0E4F2EF-9F30-4290-8955-BAB1886F7B16}" srcOrd="5" destOrd="0" presId="urn:microsoft.com/office/officeart/2005/8/layout/bProcess3"/>
    <dgm:cxn modelId="{7979E23C-688C-46DB-9DDD-B803A7B3F5B8}" type="presParOf" srcId="{B0E4F2EF-9F30-4290-8955-BAB1886F7B16}" destId="{8E64A7DD-1417-4801-B9C9-0BAFE1EE409D}" srcOrd="0" destOrd="0" presId="urn:microsoft.com/office/officeart/2005/8/layout/bProcess3"/>
    <dgm:cxn modelId="{7E7E6357-53D3-4B23-9234-DDC4C26EB7A6}" type="presParOf" srcId="{B5574470-1C7E-4DCA-8BE5-D3BD1B636780}" destId="{9CD43C3C-08DE-4FF1-8379-CCB03B97996F}" srcOrd="6"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3BAC81-5ADD-4725-AEF0-2F133F33FCA4}" type="doc">
      <dgm:prSet loTypeId="urn:microsoft.com/office/officeart/2005/8/layout/bProcess3" loCatId="process" qsTypeId="urn:microsoft.com/office/officeart/2005/8/quickstyle/simple3" qsCatId="simple" csTypeId="urn:microsoft.com/office/officeart/2005/8/colors/accent1_2" csCatId="accent1" phldr="1"/>
      <dgm:spPr/>
      <dgm:t>
        <a:bodyPr/>
        <a:lstStyle/>
        <a:p>
          <a:endParaRPr lang="en-US"/>
        </a:p>
      </dgm:t>
    </dgm:pt>
    <dgm:pt modelId="{E3E95BE9-50B9-42BA-95E6-90BA233155E5}">
      <dgm:prSet phldrT="[Text]" custT="1"/>
      <dgm:spPr/>
      <dgm:t>
        <a:bodyPr/>
        <a:lstStyle/>
        <a:p>
          <a:r>
            <a:rPr lang="en-US" sz="1000" dirty="0"/>
            <a:t>Finding rows with missing values in our dataset:</a:t>
          </a:r>
        </a:p>
        <a:p>
          <a:r>
            <a:rPr lang="en-US" sz="1000" dirty="0"/>
            <a:t>data_falcon9.isnull().sum()</a:t>
          </a:r>
        </a:p>
      </dgm:t>
    </dgm:pt>
    <dgm:pt modelId="{7E852CDD-3F6B-498A-A3B8-B12826FD9807}" type="parTrans" cxnId="{86F3C3E2-A7A9-4F74-BCFB-4BBC57DE3523}">
      <dgm:prSet/>
      <dgm:spPr/>
      <dgm:t>
        <a:bodyPr/>
        <a:lstStyle/>
        <a:p>
          <a:endParaRPr lang="en-US"/>
        </a:p>
      </dgm:t>
    </dgm:pt>
    <dgm:pt modelId="{B223CB52-6BAE-408F-8A74-DC09945C864A}" type="sibTrans" cxnId="{86F3C3E2-A7A9-4F74-BCFB-4BBC57DE3523}">
      <dgm:prSet/>
      <dgm:spPr/>
      <dgm:t>
        <a:bodyPr/>
        <a:lstStyle/>
        <a:p>
          <a:endParaRPr lang="en-US"/>
        </a:p>
      </dgm:t>
    </dgm:pt>
    <dgm:pt modelId="{25BAA99F-550D-4FA9-90BC-9C9603C21C73}">
      <dgm:prSet phldrT="[Text]" custT="1"/>
      <dgm:spPr/>
      <dgm:t>
        <a:bodyPr/>
        <a:lstStyle/>
        <a:p>
          <a:r>
            <a:rPr lang="en-US" sz="1000" dirty="0"/>
            <a:t>Calculating the mean value for the column with missing data:</a:t>
          </a:r>
        </a:p>
        <a:p>
          <a:r>
            <a:rPr lang="en-US" sz="1000" dirty="0" err="1"/>
            <a:t>payload_mass_mean</a:t>
          </a:r>
          <a:r>
            <a:rPr lang="en-US" sz="1000" dirty="0"/>
            <a:t> = data_falcon9['</a:t>
          </a:r>
          <a:r>
            <a:rPr lang="en-US" sz="1000" dirty="0" err="1"/>
            <a:t>PayloadMass</a:t>
          </a:r>
          <a:r>
            <a:rPr lang="en-US" sz="1000" dirty="0"/>
            <a:t>'].mean()</a:t>
          </a:r>
        </a:p>
      </dgm:t>
    </dgm:pt>
    <dgm:pt modelId="{E0A36CAD-7886-441B-AD2E-FEE6FCB3BAA7}" type="parTrans" cxnId="{C522E071-FE73-41E8-AFE6-B00A9C550EB5}">
      <dgm:prSet/>
      <dgm:spPr/>
      <dgm:t>
        <a:bodyPr/>
        <a:lstStyle/>
        <a:p>
          <a:endParaRPr lang="en-US"/>
        </a:p>
      </dgm:t>
    </dgm:pt>
    <dgm:pt modelId="{94234D0B-1B36-4392-90EB-EB3442D9290A}" type="sibTrans" cxnId="{C522E071-FE73-41E8-AFE6-B00A9C550EB5}">
      <dgm:prSet/>
      <dgm:spPr/>
      <dgm:t>
        <a:bodyPr/>
        <a:lstStyle/>
        <a:p>
          <a:endParaRPr lang="en-US"/>
        </a:p>
      </dgm:t>
    </dgm:pt>
    <dgm:pt modelId="{C40785B1-B3B5-4BDD-AA24-69FE96A840BB}">
      <dgm:prSet phldrT="[Text]" custT="1"/>
      <dgm:spPr>
        <a:gradFill rotWithShape="0">
          <a:gsLst>
            <a:gs pos="0">
              <a:srgbClr val="4472C4">
                <a:hueOff val="0"/>
                <a:satOff val="0"/>
                <a:lumOff val="0"/>
                <a:alphaOff val="0"/>
                <a:lumMod val="110000"/>
                <a:satMod val="105000"/>
                <a:tint val="67000"/>
              </a:srgbClr>
            </a:gs>
            <a:gs pos="50000">
              <a:srgbClr val="4472C4">
                <a:hueOff val="0"/>
                <a:satOff val="0"/>
                <a:lumOff val="0"/>
                <a:alphaOff val="0"/>
                <a:lumMod val="105000"/>
                <a:satMod val="103000"/>
                <a:tint val="73000"/>
              </a:srgbClr>
            </a:gs>
            <a:gs pos="100000">
              <a:srgbClr val="4472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spcFirstLastPara="0" vert="horz" wrap="square" lIns="71120" tIns="71120" rIns="71120" bIns="71120" numCol="1" spcCol="1270" anchor="ctr" anchorCtr="0"/>
        <a:lstStyle/>
        <a:p>
          <a:pPr marL="0" lvl="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Replacing the </a:t>
          </a:r>
          <a:r>
            <a:rPr lang="en-US" sz="1000" kern="1200" dirty="0" err="1">
              <a:solidFill>
                <a:prstClr val="black"/>
              </a:solidFill>
              <a:latin typeface="Calibri" panose="020F0502020204030204"/>
              <a:ea typeface="+mn-ea"/>
              <a:cs typeface="+mn-cs"/>
            </a:rPr>
            <a:t>np.nan</a:t>
          </a:r>
          <a:r>
            <a:rPr lang="en-US" sz="1000" kern="1200" dirty="0">
              <a:solidFill>
                <a:prstClr val="black"/>
              </a:solidFill>
              <a:latin typeface="Calibri" panose="020F0502020204030204"/>
              <a:ea typeface="+mn-ea"/>
              <a:cs typeface="+mn-cs"/>
            </a:rPr>
            <a:t> values with its mean value:</a:t>
          </a:r>
        </a:p>
        <a:p>
          <a:pPr marL="0" lvl="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data_falcon9['</a:t>
          </a:r>
          <a:r>
            <a:rPr lang="en-US" sz="1000" kern="1200" dirty="0" err="1">
              <a:solidFill>
                <a:prstClr val="black"/>
              </a:solidFill>
              <a:latin typeface="Calibri" panose="020F0502020204030204"/>
              <a:ea typeface="+mn-ea"/>
              <a:cs typeface="+mn-cs"/>
            </a:rPr>
            <a:t>PayloadMass</a:t>
          </a:r>
          <a:r>
            <a:rPr lang="en-US" sz="1000" kern="1200" dirty="0">
              <a:solidFill>
                <a:prstClr val="black"/>
              </a:solidFill>
              <a:latin typeface="Calibri" panose="020F0502020204030204"/>
              <a:ea typeface="+mn-ea"/>
              <a:cs typeface="+mn-cs"/>
            </a:rPr>
            <a:t>'].replace(</a:t>
          </a:r>
          <a:r>
            <a:rPr lang="en-US" sz="1000" kern="1200" dirty="0" err="1">
              <a:solidFill>
                <a:prstClr val="black"/>
              </a:solidFill>
              <a:latin typeface="Calibri" panose="020F0502020204030204"/>
              <a:ea typeface="+mn-ea"/>
              <a:cs typeface="+mn-cs"/>
            </a:rPr>
            <a:t>np.nan</a:t>
          </a:r>
          <a:r>
            <a:rPr lang="en-US" sz="1000" kern="1200" dirty="0">
              <a:solidFill>
                <a:prstClr val="black"/>
              </a:solidFill>
              <a:latin typeface="Calibri" panose="020F0502020204030204"/>
              <a:ea typeface="+mn-ea"/>
              <a:cs typeface="+mn-cs"/>
            </a:rPr>
            <a:t>, </a:t>
          </a:r>
          <a:r>
            <a:rPr lang="en-US" sz="1000" kern="1200" dirty="0" err="1">
              <a:solidFill>
                <a:prstClr val="black"/>
              </a:solidFill>
              <a:latin typeface="Calibri" panose="020F0502020204030204"/>
              <a:ea typeface="+mn-ea"/>
              <a:cs typeface="+mn-cs"/>
            </a:rPr>
            <a:t>payload_mass_mean</a:t>
          </a:r>
          <a:r>
            <a:rPr lang="en-US" sz="1000" kern="1200" dirty="0">
              <a:solidFill>
                <a:prstClr val="black"/>
              </a:solidFill>
              <a:latin typeface="Calibri" panose="020F0502020204030204"/>
              <a:ea typeface="+mn-ea"/>
              <a:cs typeface="+mn-cs"/>
            </a:rPr>
            <a:t>, </a:t>
          </a:r>
          <a:r>
            <a:rPr lang="en-US" sz="1000" kern="1200" dirty="0" err="1">
              <a:solidFill>
                <a:prstClr val="black"/>
              </a:solidFill>
              <a:latin typeface="Calibri" panose="020F0502020204030204"/>
              <a:ea typeface="+mn-ea"/>
              <a:cs typeface="+mn-cs"/>
            </a:rPr>
            <a:t>inplace</a:t>
          </a:r>
          <a:r>
            <a:rPr lang="en-US" sz="1000" kern="1200" dirty="0">
              <a:solidFill>
                <a:prstClr val="black"/>
              </a:solidFill>
              <a:latin typeface="Calibri" panose="020F0502020204030204"/>
              <a:ea typeface="+mn-ea"/>
              <a:cs typeface="+mn-cs"/>
            </a:rPr>
            <a:t>=True)</a:t>
          </a:r>
        </a:p>
      </dgm:t>
    </dgm:pt>
    <dgm:pt modelId="{B73C4EB5-71C0-4A8A-A9C3-DAAB2CFE76B6}" type="parTrans" cxnId="{C9E9C89D-CE09-415E-8C03-B675F26DDE06}">
      <dgm:prSet/>
      <dgm:spPr/>
      <dgm:t>
        <a:bodyPr/>
        <a:lstStyle/>
        <a:p>
          <a:endParaRPr lang="en-US"/>
        </a:p>
      </dgm:t>
    </dgm:pt>
    <dgm:pt modelId="{ADFEBBB5-41F5-4062-9473-AC1E8E65714A}" type="sibTrans" cxnId="{C9E9C89D-CE09-415E-8C03-B675F26DDE06}">
      <dgm:prSet/>
      <dgm:spPr/>
      <dgm:t>
        <a:bodyPr/>
        <a:lstStyle/>
        <a:p>
          <a:endParaRPr lang="en-US"/>
        </a:p>
      </dgm:t>
    </dgm:pt>
    <dgm:pt modelId="{8A581D90-EB65-4145-8B90-E4D84DD7A64C}">
      <dgm:prSet phldrT="[Text]" custT="1"/>
      <dgm:spPr/>
      <dgm:t>
        <a:bodyPr/>
        <a:lstStyle/>
        <a:p>
          <a:r>
            <a:rPr lang="en-US" sz="1000" dirty="0"/>
            <a:t>Labeling the data:</a:t>
          </a:r>
        </a:p>
        <a:p>
          <a:r>
            <a:rPr lang="en-US" sz="1000" dirty="0"/>
            <a:t># </a:t>
          </a:r>
          <a:r>
            <a:rPr lang="en-US" sz="1000" dirty="0" err="1"/>
            <a:t>landing_class</a:t>
          </a:r>
          <a:r>
            <a:rPr lang="en-US" sz="1000" dirty="0"/>
            <a:t> = 0 if </a:t>
          </a:r>
          <a:r>
            <a:rPr lang="en-US" sz="1000" dirty="0" err="1"/>
            <a:t>bad_outcome</a:t>
          </a:r>
          <a:endParaRPr lang="en-US" sz="1000" dirty="0"/>
        </a:p>
        <a:p>
          <a:r>
            <a:rPr lang="en-US" sz="1000" dirty="0"/>
            <a:t># </a:t>
          </a:r>
          <a:r>
            <a:rPr lang="en-US" sz="1000" dirty="0" err="1"/>
            <a:t>landing_class</a:t>
          </a:r>
          <a:r>
            <a:rPr lang="en-US" sz="1000" dirty="0"/>
            <a:t> = 1 otherwise</a:t>
          </a:r>
        </a:p>
        <a:p>
          <a:r>
            <a:rPr lang="en-US" sz="1000" dirty="0" err="1"/>
            <a:t>landing_class</a:t>
          </a:r>
          <a:r>
            <a:rPr lang="en-US" sz="1000" dirty="0"/>
            <a:t> = </a:t>
          </a:r>
          <a:r>
            <a:rPr lang="en-US" sz="1000" dirty="0" err="1"/>
            <a:t>df</a:t>
          </a:r>
          <a:r>
            <a:rPr lang="en-US" sz="1000" dirty="0"/>
            <a:t>['Outcome'].apply(lambda x: 0 if x in </a:t>
          </a:r>
          <a:r>
            <a:rPr lang="en-US" sz="1000" dirty="0" err="1"/>
            <a:t>bad_outcomes</a:t>
          </a:r>
          <a:r>
            <a:rPr lang="en-US" sz="1000" dirty="0"/>
            <a:t> else 1)</a:t>
          </a:r>
        </a:p>
      </dgm:t>
    </dgm:pt>
    <dgm:pt modelId="{28B94014-47E9-42FA-8856-F37726124C52}" type="parTrans" cxnId="{21F6AF56-1926-4768-916B-D539F217F9D8}">
      <dgm:prSet/>
      <dgm:spPr/>
      <dgm:t>
        <a:bodyPr/>
        <a:lstStyle/>
        <a:p>
          <a:endParaRPr lang="en-US"/>
        </a:p>
      </dgm:t>
    </dgm:pt>
    <dgm:pt modelId="{9E99AFD5-52D5-4ECE-8081-7C52566225E5}" type="sibTrans" cxnId="{21F6AF56-1926-4768-916B-D539F217F9D8}">
      <dgm:prSet/>
      <dgm:spPr/>
      <dgm:t>
        <a:bodyPr/>
        <a:lstStyle/>
        <a:p>
          <a:endParaRPr lang="en-US"/>
        </a:p>
      </dgm:t>
    </dgm:pt>
    <dgm:pt modelId="{B5574470-1C7E-4DCA-8BE5-D3BD1B636780}" type="pres">
      <dgm:prSet presAssocID="{E23BAC81-5ADD-4725-AEF0-2F133F33FCA4}" presName="Name0" presStyleCnt="0">
        <dgm:presLayoutVars>
          <dgm:dir/>
          <dgm:resizeHandles val="exact"/>
        </dgm:presLayoutVars>
      </dgm:prSet>
      <dgm:spPr/>
    </dgm:pt>
    <dgm:pt modelId="{777939F4-B501-4293-A55D-C0C4A5A747D8}" type="pres">
      <dgm:prSet presAssocID="{E3E95BE9-50B9-42BA-95E6-90BA233155E5}" presName="node" presStyleLbl="node1" presStyleIdx="0" presStyleCnt="4" custScaleX="322400" custScaleY="80496" custLinFactNeighborX="1352" custLinFactNeighborY="-68211">
        <dgm:presLayoutVars>
          <dgm:bulletEnabled val="1"/>
        </dgm:presLayoutVars>
      </dgm:prSet>
      <dgm:spPr/>
    </dgm:pt>
    <dgm:pt modelId="{B93D5D6C-F71E-4C72-B85F-71837932E3E2}" type="pres">
      <dgm:prSet presAssocID="{B223CB52-6BAE-408F-8A74-DC09945C864A}" presName="sibTrans" presStyleLbl="sibTrans1D1" presStyleIdx="0" presStyleCnt="3"/>
      <dgm:spPr/>
    </dgm:pt>
    <dgm:pt modelId="{BA2E2677-B0B1-4531-9F53-A589BA1079E0}" type="pres">
      <dgm:prSet presAssocID="{B223CB52-6BAE-408F-8A74-DC09945C864A}" presName="connectorText" presStyleLbl="sibTrans1D1" presStyleIdx="0" presStyleCnt="3"/>
      <dgm:spPr/>
    </dgm:pt>
    <dgm:pt modelId="{F6035D75-3264-49FD-A9C9-6646D0D2C780}" type="pres">
      <dgm:prSet presAssocID="{25BAA99F-550D-4FA9-90BC-9C9603C21C73}" presName="node" presStyleLbl="node1" presStyleIdx="1" presStyleCnt="4" custScaleX="322400" custScaleY="73642" custLinFactNeighborX="206" custLinFactNeighborY="-13464">
        <dgm:presLayoutVars>
          <dgm:bulletEnabled val="1"/>
        </dgm:presLayoutVars>
      </dgm:prSet>
      <dgm:spPr/>
    </dgm:pt>
    <dgm:pt modelId="{1AB6529B-C827-4EDE-A8E7-62540786F8EE}" type="pres">
      <dgm:prSet presAssocID="{94234D0B-1B36-4392-90EB-EB3442D9290A}" presName="sibTrans" presStyleLbl="sibTrans1D1" presStyleIdx="1" presStyleCnt="3"/>
      <dgm:spPr/>
    </dgm:pt>
    <dgm:pt modelId="{FDAE0F39-00FF-4D3C-95D2-CDDF2FB7C308}" type="pres">
      <dgm:prSet presAssocID="{94234D0B-1B36-4392-90EB-EB3442D9290A}" presName="connectorText" presStyleLbl="sibTrans1D1" presStyleIdx="1" presStyleCnt="3"/>
      <dgm:spPr/>
    </dgm:pt>
    <dgm:pt modelId="{521F9243-B149-4C46-9B96-82005632A149}" type="pres">
      <dgm:prSet presAssocID="{C40785B1-B3B5-4BDD-AA24-69FE96A840BB}" presName="node" presStyleLbl="node1" presStyleIdx="2" presStyleCnt="4" custScaleX="322400" custScaleY="93309" custLinFactNeighborX="217" custLinFactNeighborY="-24272">
        <dgm:presLayoutVars>
          <dgm:bulletEnabled val="1"/>
        </dgm:presLayoutVars>
      </dgm:prSet>
      <dgm:spPr>
        <a:xfrm>
          <a:off x="30257" y="1365261"/>
          <a:ext cx="5430742" cy="742967"/>
        </a:xfrm>
        <a:prstGeom prst="rect">
          <a:avLst/>
        </a:prstGeom>
      </dgm:spPr>
    </dgm:pt>
    <dgm:pt modelId="{B0E4F2EF-9F30-4290-8955-BAB1886F7B16}" type="pres">
      <dgm:prSet presAssocID="{ADFEBBB5-41F5-4062-9473-AC1E8E65714A}" presName="sibTrans" presStyleLbl="sibTrans1D1" presStyleIdx="2" presStyleCnt="3"/>
      <dgm:spPr/>
    </dgm:pt>
    <dgm:pt modelId="{8E64A7DD-1417-4801-B9C9-0BAFE1EE409D}" type="pres">
      <dgm:prSet presAssocID="{ADFEBBB5-41F5-4062-9473-AC1E8E65714A}" presName="connectorText" presStyleLbl="sibTrans1D1" presStyleIdx="2" presStyleCnt="3"/>
      <dgm:spPr/>
    </dgm:pt>
    <dgm:pt modelId="{9CD43C3C-08DE-4FF1-8379-CCB03B97996F}" type="pres">
      <dgm:prSet presAssocID="{8A581D90-EB65-4145-8B90-E4D84DD7A64C}" presName="node" presStyleLbl="node1" presStyleIdx="3" presStyleCnt="4" custScaleX="322400" custScaleY="101664" custLinFactNeighborX="217" custLinFactNeighborY="-40174">
        <dgm:presLayoutVars>
          <dgm:bulletEnabled val="1"/>
        </dgm:presLayoutVars>
      </dgm:prSet>
      <dgm:spPr/>
    </dgm:pt>
  </dgm:ptLst>
  <dgm:cxnLst>
    <dgm:cxn modelId="{D9E84303-D610-4305-9BF5-B75179486304}" type="presOf" srcId="{C40785B1-B3B5-4BDD-AA24-69FE96A840BB}" destId="{521F9243-B149-4C46-9B96-82005632A149}" srcOrd="0" destOrd="0" presId="urn:microsoft.com/office/officeart/2005/8/layout/bProcess3"/>
    <dgm:cxn modelId="{83829049-4E2E-4FE8-A721-D5D27D0A1C4E}" type="presOf" srcId="{E3E95BE9-50B9-42BA-95E6-90BA233155E5}" destId="{777939F4-B501-4293-A55D-C0C4A5A747D8}" srcOrd="0" destOrd="0" presId="urn:microsoft.com/office/officeart/2005/8/layout/bProcess3"/>
    <dgm:cxn modelId="{C522E071-FE73-41E8-AFE6-B00A9C550EB5}" srcId="{E23BAC81-5ADD-4725-AEF0-2F133F33FCA4}" destId="{25BAA99F-550D-4FA9-90BC-9C9603C21C73}" srcOrd="1" destOrd="0" parTransId="{E0A36CAD-7886-441B-AD2E-FEE6FCB3BAA7}" sibTransId="{94234D0B-1B36-4392-90EB-EB3442D9290A}"/>
    <dgm:cxn modelId="{21F6AF56-1926-4768-916B-D539F217F9D8}" srcId="{E23BAC81-5ADD-4725-AEF0-2F133F33FCA4}" destId="{8A581D90-EB65-4145-8B90-E4D84DD7A64C}" srcOrd="3" destOrd="0" parTransId="{28B94014-47E9-42FA-8856-F37726124C52}" sibTransId="{9E99AFD5-52D5-4ECE-8081-7C52566225E5}"/>
    <dgm:cxn modelId="{CA359F59-DE11-4BBF-B390-B0402781B01B}" type="presOf" srcId="{ADFEBBB5-41F5-4062-9473-AC1E8E65714A}" destId="{B0E4F2EF-9F30-4290-8955-BAB1886F7B16}" srcOrd="0" destOrd="0" presId="urn:microsoft.com/office/officeart/2005/8/layout/bProcess3"/>
    <dgm:cxn modelId="{E5B20087-912D-4E17-9C0E-4E3BF6E6B0AF}" type="presOf" srcId="{E23BAC81-5ADD-4725-AEF0-2F133F33FCA4}" destId="{B5574470-1C7E-4DCA-8BE5-D3BD1B636780}" srcOrd="0" destOrd="0" presId="urn:microsoft.com/office/officeart/2005/8/layout/bProcess3"/>
    <dgm:cxn modelId="{162CD48B-4CBA-4662-A16C-5BC5EC5ED160}" type="presOf" srcId="{94234D0B-1B36-4392-90EB-EB3442D9290A}" destId="{FDAE0F39-00FF-4D3C-95D2-CDDF2FB7C308}" srcOrd="1" destOrd="0" presId="urn:microsoft.com/office/officeart/2005/8/layout/bProcess3"/>
    <dgm:cxn modelId="{0A25D58D-08BD-4ED8-BB93-B987584F3C18}" type="presOf" srcId="{ADFEBBB5-41F5-4062-9473-AC1E8E65714A}" destId="{8E64A7DD-1417-4801-B9C9-0BAFE1EE409D}" srcOrd="1" destOrd="0" presId="urn:microsoft.com/office/officeart/2005/8/layout/bProcess3"/>
    <dgm:cxn modelId="{D4FFE096-0116-4EB9-9A4C-E64B88F334D7}" type="presOf" srcId="{8A581D90-EB65-4145-8B90-E4D84DD7A64C}" destId="{9CD43C3C-08DE-4FF1-8379-CCB03B97996F}" srcOrd="0" destOrd="0" presId="urn:microsoft.com/office/officeart/2005/8/layout/bProcess3"/>
    <dgm:cxn modelId="{0C003299-4127-47A9-A023-24D4253853D5}" type="presOf" srcId="{B223CB52-6BAE-408F-8A74-DC09945C864A}" destId="{BA2E2677-B0B1-4531-9F53-A589BA1079E0}" srcOrd="1" destOrd="0" presId="urn:microsoft.com/office/officeart/2005/8/layout/bProcess3"/>
    <dgm:cxn modelId="{C9E9C89D-CE09-415E-8C03-B675F26DDE06}" srcId="{E23BAC81-5ADD-4725-AEF0-2F133F33FCA4}" destId="{C40785B1-B3B5-4BDD-AA24-69FE96A840BB}" srcOrd="2" destOrd="0" parTransId="{B73C4EB5-71C0-4A8A-A9C3-DAAB2CFE76B6}" sibTransId="{ADFEBBB5-41F5-4062-9473-AC1E8E65714A}"/>
    <dgm:cxn modelId="{E4D5A4B2-DA1E-438D-8C8E-32D9F5F7A091}" type="presOf" srcId="{B223CB52-6BAE-408F-8A74-DC09945C864A}" destId="{B93D5D6C-F71E-4C72-B85F-71837932E3E2}" srcOrd="0" destOrd="0" presId="urn:microsoft.com/office/officeart/2005/8/layout/bProcess3"/>
    <dgm:cxn modelId="{86F3C3E2-A7A9-4F74-BCFB-4BBC57DE3523}" srcId="{E23BAC81-5ADD-4725-AEF0-2F133F33FCA4}" destId="{E3E95BE9-50B9-42BA-95E6-90BA233155E5}" srcOrd="0" destOrd="0" parTransId="{7E852CDD-3F6B-498A-A3B8-B12826FD9807}" sibTransId="{B223CB52-6BAE-408F-8A74-DC09945C864A}"/>
    <dgm:cxn modelId="{EF2EEDEA-541F-47A7-BDFF-2A318968CA68}" type="presOf" srcId="{94234D0B-1B36-4392-90EB-EB3442D9290A}" destId="{1AB6529B-C827-4EDE-A8E7-62540786F8EE}" srcOrd="0" destOrd="0" presId="urn:microsoft.com/office/officeart/2005/8/layout/bProcess3"/>
    <dgm:cxn modelId="{595A6BEC-70D1-4F27-94E8-553D7661A947}" type="presOf" srcId="{25BAA99F-550D-4FA9-90BC-9C9603C21C73}" destId="{F6035D75-3264-49FD-A9C9-6646D0D2C780}" srcOrd="0" destOrd="0" presId="urn:microsoft.com/office/officeart/2005/8/layout/bProcess3"/>
    <dgm:cxn modelId="{7F327768-6C45-47B6-947B-BCDBA9BFCA50}" type="presParOf" srcId="{B5574470-1C7E-4DCA-8BE5-D3BD1B636780}" destId="{777939F4-B501-4293-A55D-C0C4A5A747D8}" srcOrd="0" destOrd="0" presId="urn:microsoft.com/office/officeart/2005/8/layout/bProcess3"/>
    <dgm:cxn modelId="{5A6259D5-DDB4-4AA5-AA5D-2122204E8130}" type="presParOf" srcId="{B5574470-1C7E-4DCA-8BE5-D3BD1B636780}" destId="{B93D5D6C-F71E-4C72-B85F-71837932E3E2}" srcOrd="1" destOrd="0" presId="urn:microsoft.com/office/officeart/2005/8/layout/bProcess3"/>
    <dgm:cxn modelId="{C2EF9B32-FC75-4975-B187-7CDF65CD8B0A}" type="presParOf" srcId="{B93D5D6C-F71E-4C72-B85F-71837932E3E2}" destId="{BA2E2677-B0B1-4531-9F53-A589BA1079E0}" srcOrd="0" destOrd="0" presId="urn:microsoft.com/office/officeart/2005/8/layout/bProcess3"/>
    <dgm:cxn modelId="{37D9F105-9CCD-462D-9BA2-2CF424675B9C}" type="presParOf" srcId="{B5574470-1C7E-4DCA-8BE5-D3BD1B636780}" destId="{F6035D75-3264-49FD-A9C9-6646D0D2C780}" srcOrd="2" destOrd="0" presId="urn:microsoft.com/office/officeart/2005/8/layout/bProcess3"/>
    <dgm:cxn modelId="{5294D7DB-E327-486A-880D-98A0937C2D22}" type="presParOf" srcId="{B5574470-1C7E-4DCA-8BE5-D3BD1B636780}" destId="{1AB6529B-C827-4EDE-A8E7-62540786F8EE}" srcOrd="3" destOrd="0" presId="urn:microsoft.com/office/officeart/2005/8/layout/bProcess3"/>
    <dgm:cxn modelId="{83FA6823-1904-4758-829C-1A3938C9F41A}" type="presParOf" srcId="{1AB6529B-C827-4EDE-A8E7-62540786F8EE}" destId="{FDAE0F39-00FF-4D3C-95D2-CDDF2FB7C308}" srcOrd="0" destOrd="0" presId="urn:microsoft.com/office/officeart/2005/8/layout/bProcess3"/>
    <dgm:cxn modelId="{3C3D5D77-F787-4504-AF56-399AEACDDA57}" type="presParOf" srcId="{B5574470-1C7E-4DCA-8BE5-D3BD1B636780}" destId="{521F9243-B149-4C46-9B96-82005632A149}" srcOrd="4" destOrd="0" presId="urn:microsoft.com/office/officeart/2005/8/layout/bProcess3"/>
    <dgm:cxn modelId="{3818865E-6FA7-40D1-89BA-DEA7D416D00E}" type="presParOf" srcId="{B5574470-1C7E-4DCA-8BE5-D3BD1B636780}" destId="{B0E4F2EF-9F30-4290-8955-BAB1886F7B16}" srcOrd="5" destOrd="0" presId="urn:microsoft.com/office/officeart/2005/8/layout/bProcess3"/>
    <dgm:cxn modelId="{7979E23C-688C-46DB-9DDD-B803A7B3F5B8}" type="presParOf" srcId="{B0E4F2EF-9F30-4290-8955-BAB1886F7B16}" destId="{8E64A7DD-1417-4801-B9C9-0BAFE1EE409D}" srcOrd="0" destOrd="0" presId="urn:microsoft.com/office/officeart/2005/8/layout/bProcess3"/>
    <dgm:cxn modelId="{7E7E6357-53D3-4B23-9234-DDC4C26EB7A6}" type="presParOf" srcId="{B5574470-1C7E-4DCA-8BE5-D3BD1B636780}" destId="{9CD43C3C-08DE-4FF1-8379-CCB03B97996F}" srcOrd="6"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23BAC81-5ADD-4725-AEF0-2F133F33FCA4}" type="doc">
      <dgm:prSet loTypeId="urn:microsoft.com/office/officeart/2005/8/layout/bProcess3" loCatId="process" qsTypeId="urn:microsoft.com/office/officeart/2005/8/quickstyle/simple3" qsCatId="simple" csTypeId="urn:microsoft.com/office/officeart/2005/8/colors/accent1_2" csCatId="accent1" phldr="1"/>
      <dgm:spPr/>
      <dgm:t>
        <a:bodyPr/>
        <a:lstStyle/>
        <a:p>
          <a:endParaRPr lang="en-US"/>
        </a:p>
      </dgm:t>
    </dgm:pt>
    <dgm:pt modelId="{E3E95BE9-50B9-42BA-95E6-90BA233155E5}">
      <dgm:prSet phldrT="[Text]" custT="1"/>
      <dgm:spPr/>
      <dgm:t>
        <a:bodyPr/>
        <a:lstStyle/>
        <a:p>
          <a:r>
            <a:rPr lang="en-US" sz="1000" dirty="0"/>
            <a:t>Created a NumPy array from the data</a:t>
          </a:r>
        </a:p>
      </dgm:t>
    </dgm:pt>
    <dgm:pt modelId="{7E852CDD-3F6B-498A-A3B8-B12826FD9807}" type="parTrans" cxnId="{86F3C3E2-A7A9-4F74-BCFB-4BBC57DE3523}">
      <dgm:prSet/>
      <dgm:spPr/>
      <dgm:t>
        <a:bodyPr/>
        <a:lstStyle/>
        <a:p>
          <a:endParaRPr lang="en-US"/>
        </a:p>
      </dgm:t>
    </dgm:pt>
    <dgm:pt modelId="{B223CB52-6BAE-408F-8A74-DC09945C864A}" type="sibTrans" cxnId="{86F3C3E2-A7A9-4F74-BCFB-4BBC57DE3523}">
      <dgm:prSet/>
      <dgm:spPr/>
      <dgm:t>
        <a:bodyPr/>
        <a:lstStyle/>
        <a:p>
          <a:endParaRPr lang="en-US"/>
        </a:p>
      </dgm:t>
    </dgm:pt>
    <dgm:pt modelId="{25BAA99F-550D-4FA9-90BC-9C9603C21C73}">
      <dgm:prSet phldrT="[Text]" custT="1"/>
      <dgm:spPr/>
      <dgm:t>
        <a:bodyPr/>
        <a:lstStyle/>
        <a:p>
          <a:r>
            <a:rPr lang="en-US" sz="1000" dirty="0"/>
            <a:t>Used the function </a:t>
          </a:r>
          <a:r>
            <a:rPr lang="en-US" sz="1000" dirty="0" err="1"/>
            <a:t>train_test_split</a:t>
          </a:r>
          <a:r>
            <a:rPr lang="en-US" sz="1000" dirty="0"/>
            <a:t> to split the data into training and test data</a:t>
          </a:r>
        </a:p>
      </dgm:t>
    </dgm:pt>
    <dgm:pt modelId="{E0A36CAD-7886-441B-AD2E-FEE6FCB3BAA7}" type="parTrans" cxnId="{C522E071-FE73-41E8-AFE6-B00A9C550EB5}">
      <dgm:prSet/>
      <dgm:spPr/>
      <dgm:t>
        <a:bodyPr/>
        <a:lstStyle/>
        <a:p>
          <a:endParaRPr lang="en-US"/>
        </a:p>
      </dgm:t>
    </dgm:pt>
    <dgm:pt modelId="{94234D0B-1B36-4392-90EB-EB3442D9290A}" type="sibTrans" cxnId="{C522E071-FE73-41E8-AFE6-B00A9C550EB5}">
      <dgm:prSet/>
      <dgm:spPr/>
      <dgm:t>
        <a:bodyPr/>
        <a:lstStyle/>
        <a:p>
          <a:endParaRPr lang="en-US"/>
        </a:p>
      </dgm:t>
    </dgm:pt>
    <dgm:pt modelId="{C40785B1-B3B5-4BDD-AA24-69FE96A840BB}">
      <dgm:prSet phldrT="[Text]" custT="1"/>
      <dgm:spPr>
        <a:gradFill rotWithShape="0">
          <a:gsLst>
            <a:gs pos="0">
              <a:srgbClr val="4472C4">
                <a:hueOff val="0"/>
                <a:satOff val="0"/>
                <a:lumOff val="0"/>
                <a:alphaOff val="0"/>
                <a:lumMod val="110000"/>
                <a:satMod val="105000"/>
                <a:tint val="67000"/>
              </a:srgbClr>
            </a:gs>
            <a:gs pos="50000">
              <a:srgbClr val="4472C4">
                <a:hueOff val="0"/>
                <a:satOff val="0"/>
                <a:lumOff val="0"/>
                <a:alphaOff val="0"/>
                <a:lumMod val="105000"/>
                <a:satMod val="103000"/>
                <a:tint val="73000"/>
              </a:srgbClr>
            </a:gs>
            <a:gs pos="100000">
              <a:srgbClr val="4472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gm:spPr>
      <dgm:t>
        <a:bodyPr spcFirstLastPara="0" vert="horz" wrap="square" lIns="71120" tIns="71120" rIns="71120" bIns="71120" numCol="1" spcCol="1270" anchor="ctr" anchorCtr="0"/>
        <a:lstStyle/>
        <a:p>
          <a:pPr marL="0" lvl="0" algn="ctr" defTabSz="444500">
            <a:lnSpc>
              <a:spcPct val="90000"/>
            </a:lnSpc>
            <a:spcBef>
              <a:spcPct val="0"/>
            </a:spcBef>
            <a:spcAft>
              <a:spcPct val="35000"/>
            </a:spcAft>
            <a:buNone/>
          </a:pPr>
          <a:r>
            <a:rPr lang="en-US" sz="1000" kern="1200" dirty="0"/>
            <a:t>Tried several machine learning models included:</a:t>
          </a:r>
        </a:p>
        <a:p>
          <a:pPr marL="0" lvl="0" algn="ctr" defTabSz="444500">
            <a:lnSpc>
              <a:spcPct val="90000"/>
            </a:lnSpc>
            <a:spcBef>
              <a:spcPct val="0"/>
            </a:spcBef>
            <a:spcAft>
              <a:spcPct val="35000"/>
            </a:spcAft>
          </a:pPr>
          <a:r>
            <a:rPr lang="en-US" sz="1000" kern="1200" dirty="0"/>
            <a:t>logistic regression, support vector machine, decision tree classification and k nearest neighbors</a:t>
          </a:r>
          <a:endParaRPr lang="en-US" sz="1000" kern="1200" dirty="0">
            <a:solidFill>
              <a:prstClr val="black"/>
            </a:solidFill>
            <a:latin typeface="Calibri" panose="020F0502020204030204"/>
            <a:ea typeface="+mn-ea"/>
            <a:cs typeface="+mn-cs"/>
          </a:endParaRPr>
        </a:p>
      </dgm:t>
    </dgm:pt>
    <dgm:pt modelId="{B73C4EB5-71C0-4A8A-A9C3-DAAB2CFE76B6}" type="parTrans" cxnId="{C9E9C89D-CE09-415E-8C03-B675F26DDE06}">
      <dgm:prSet/>
      <dgm:spPr/>
      <dgm:t>
        <a:bodyPr/>
        <a:lstStyle/>
        <a:p>
          <a:endParaRPr lang="en-US"/>
        </a:p>
      </dgm:t>
    </dgm:pt>
    <dgm:pt modelId="{ADFEBBB5-41F5-4062-9473-AC1E8E65714A}" type="sibTrans" cxnId="{C9E9C89D-CE09-415E-8C03-B675F26DDE06}">
      <dgm:prSet/>
      <dgm:spPr/>
      <dgm:t>
        <a:bodyPr/>
        <a:lstStyle/>
        <a:p>
          <a:endParaRPr lang="en-US"/>
        </a:p>
      </dgm:t>
    </dgm:pt>
    <dgm:pt modelId="{8A581D90-EB65-4145-8B90-E4D84DD7A64C}">
      <dgm:prSet phldrT="[Text]" custT="1"/>
      <dgm:spPr/>
      <dgm:t>
        <a:bodyPr/>
        <a:lstStyle/>
        <a:p>
          <a:r>
            <a:rPr lang="en-US" sz="1000" dirty="0"/>
            <a:t>Compare the results (accuracy and confusion matrix) to choose the best model</a:t>
          </a:r>
        </a:p>
      </dgm:t>
    </dgm:pt>
    <dgm:pt modelId="{28B94014-47E9-42FA-8856-F37726124C52}" type="parTrans" cxnId="{21F6AF56-1926-4768-916B-D539F217F9D8}">
      <dgm:prSet/>
      <dgm:spPr/>
      <dgm:t>
        <a:bodyPr/>
        <a:lstStyle/>
        <a:p>
          <a:endParaRPr lang="en-US"/>
        </a:p>
      </dgm:t>
    </dgm:pt>
    <dgm:pt modelId="{9E99AFD5-52D5-4ECE-8081-7C52566225E5}" type="sibTrans" cxnId="{21F6AF56-1926-4768-916B-D539F217F9D8}">
      <dgm:prSet/>
      <dgm:spPr/>
      <dgm:t>
        <a:bodyPr/>
        <a:lstStyle/>
        <a:p>
          <a:endParaRPr lang="en-US"/>
        </a:p>
      </dgm:t>
    </dgm:pt>
    <dgm:pt modelId="{B5574470-1C7E-4DCA-8BE5-D3BD1B636780}" type="pres">
      <dgm:prSet presAssocID="{E23BAC81-5ADD-4725-AEF0-2F133F33FCA4}" presName="Name0" presStyleCnt="0">
        <dgm:presLayoutVars>
          <dgm:dir/>
          <dgm:resizeHandles val="exact"/>
        </dgm:presLayoutVars>
      </dgm:prSet>
      <dgm:spPr/>
    </dgm:pt>
    <dgm:pt modelId="{777939F4-B501-4293-A55D-C0C4A5A747D8}" type="pres">
      <dgm:prSet presAssocID="{E3E95BE9-50B9-42BA-95E6-90BA233155E5}" presName="node" presStyleLbl="node1" presStyleIdx="0" presStyleCnt="4" custScaleX="322400" custScaleY="66808" custLinFactNeighborX="1352" custLinFactNeighborY="-68211">
        <dgm:presLayoutVars>
          <dgm:bulletEnabled val="1"/>
        </dgm:presLayoutVars>
      </dgm:prSet>
      <dgm:spPr/>
    </dgm:pt>
    <dgm:pt modelId="{B93D5D6C-F71E-4C72-B85F-71837932E3E2}" type="pres">
      <dgm:prSet presAssocID="{B223CB52-6BAE-408F-8A74-DC09945C864A}" presName="sibTrans" presStyleLbl="sibTrans1D1" presStyleIdx="0" presStyleCnt="3"/>
      <dgm:spPr/>
    </dgm:pt>
    <dgm:pt modelId="{BA2E2677-B0B1-4531-9F53-A589BA1079E0}" type="pres">
      <dgm:prSet presAssocID="{B223CB52-6BAE-408F-8A74-DC09945C864A}" presName="connectorText" presStyleLbl="sibTrans1D1" presStyleIdx="0" presStyleCnt="3"/>
      <dgm:spPr/>
    </dgm:pt>
    <dgm:pt modelId="{F6035D75-3264-49FD-A9C9-6646D0D2C780}" type="pres">
      <dgm:prSet presAssocID="{25BAA99F-550D-4FA9-90BC-9C9603C21C73}" presName="node" presStyleLbl="node1" presStyleIdx="1" presStyleCnt="4" custScaleX="322400" custScaleY="64037" custLinFactNeighborX="206" custLinFactNeighborY="-33813">
        <dgm:presLayoutVars>
          <dgm:bulletEnabled val="1"/>
        </dgm:presLayoutVars>
      </dgm:prSet>
      <dgm:spPr/>
    </dgm:pt>
    <dgm:pt modelId="{1AB6529B-C827-4EDE-A8E7-62540786F8EE}" type="pres">
      <dgm:prSet presAssocID="{94234D0B-1B36-4392-90EB-EB3442D9290A}" presName="sibTrans" presStyleLbl="sibTrans1D1" presStyleIdx="1" presStyleCnt="3"/>
      <dgm:spPr/>
    </dgm:pt>
    <dgm:pt modelId="{FDAE0F39-00FF-4D3C-95D2-CDDF2FB7C308}" type="pres">
      <dgm:prSet presAssocID="{94234D0B-1B36-4392-90EB-EB3442D9290A}" presName="connectorText" presStyleLbl="sibTrans1D1" presStyleIdx="1" presStyleCnt="3"/>
      <dgm:spPr/>
    </dgm:pt>
    <dgm:pt modelId="{521F9243-B149-4C46-9B96-82005632A149}" type="pres">
      <dgm:prSet presAssocID="{C40785B1-B3B5-4BDD-AA24-69FE96A840BB}" presName="node" presStyleLbl="node1" presStyleIdx="2" presStyleCnt="4" custScaleX="322400" custScaleY="64547" custLinFactNeighborX="217" custLinFactNeighborY="-24272">
        <dgm:presLayoutVars>
          <dgm:bulletEnabled val="1"/>
        </dgm:presLayoutVars>
      </dgm:prSet>
      <dgm:spPr>
        <a:xfrm>
          <a:off x="30257" y="1365261"/>
          <a:ext cx="5430742" cy="742967"/>
        </a:xfrm>
        <a:prstGeom prst="rect">
          <a:avLst/>
        </a:prstGeom>
      </dgm:spPr>
    </dgm:pt>
    <dgm:pt modelId="{B0E4F2EF-9F30-4290-8955-BAB1886F7B16}" type="pres">
      <dgm:prSet presAssocID="{ADFEBBB5-41F5-4062-9473-AC1E8E65714A}" presName="sibTrans" presStyleLbl="sibTrans1D1" presStyleIdx="2" presStyleCnt="3"/>
      <dgm:spPr/>
    </dgm:pt>
    <dgm:pt modelId="{8E64A7DD-1417-4801-B9C9-0BAFE1EE409D}" type="pres">
      <dgm:prSet presAssocID="{ADFEBBB5-41F5-4062-9473-AC1E8E65714A}" presName="connectorText" presStyleLbl="sibTrans1D1" presStyleIdx="2" presStyleCnt="3"/>
      <dgm:spPr/>
    </dgm:pt>
    <dgm:pt modelId="{9CD43C3C-08DE-4FF1-8379-CCB03B97996F}" type="pres">
      <dgm:prSet presAssocID="{8A581D90-EB65-4145-8B90-E4D84DD7A64C}" presName="node" presStyleLbl="node1" presStyleIdx="3" presStyleCnt="4" custScaleX="322400" custScaleY="62466" custLinFactNeighborX="217" custLinFactNeighborY="-18856">
        <dgm:presLayoutVars>
          <dgm:bulletEnabled val="1"/>
        </dgm:presLayoutVars>
      </dgm:prSet>
      <dgm:spPr/>
    </dgm:pt>
  </dgm:ptLst>
  <dgm:cxnLst>
    <dgm:cxn modelId="{D9E84303-D610-4305-9BF5-B75179486304}" type="presOf" srcId="{C40785B1-B3B5-4BDD-AA24-69FE96A840BB}" destId="{521F9243-B149-4C46-9B96-82005632A149}" srcOrd="0" destOrd="0" presId="urn:microsoft.com/office/officeart/2005/8/layout/bProcess3"/>
    <dgm:cxn modelId="{83829049-4E2E-4FE8-A721-D5D27D0A1C4E}" type="presOf" srcId="{E3E95BE9-50B9-42BA-95E6-90BA233155E5}" destId="{777939F4-B501-4293-A55D-C0C4A5A747D8}" srcOrd="0" destOrd="0" presId="urn:microsoft.com/office/officeart/2005/8/layout/bProcess3"/>
    <dgm:cxn modelId="{C522E071-FE73-41E8-AFE6-B00A9C550EB5}" srcId="{E23BAC81-5ADD-4725-AEF0-2F133F33FCA4}" destId="{25BAA99F-550D-4FA9-90BC-9C9603C21C73}" srcOrd="1" destOrd="0" parTransId="{E0A36CAD-7886-441B-AD2E-FEE6FCB3BAA7}" sibTransId="{94234D0B-1B36-4392-90EB-EB3442D9290A}"/>
    <dgm:cxn modelId="{21F6AF56-1926-4768-916B-D539F217F9D8}" srcId="{E23BAC81-5ADD-4725-AEF0-2F133F33FCA4}" destId="{8A581D90-EB65-4145-8B90-E4D84DD7A64C}" srcOrd="3" destOrd="0" parTransId="{28B94014-47E9-42FA-8856-F37726124C52}" sibTransId="{9E99AFD5-52D5-4ECE-8081-7C52566225E5}"/>
    <dgm:cxn modelId="{CA359F59-DE11-4BBF-B390-B0402781B01B}" type="presOf" srcId="{ADFEBBB5-41F5-4062-9473-AC1E8E65714A}" destId="{B0E4F2EF-9F30-4290-8955-BAB1886F7B16}" srcOrd="0" destOrd="0" presId="urn:microsoft.com/office/officeart/2005/8/layout/bProcess3"/>
    <dgm:cxn modelId="{E5B20087-912D-4E17-9C0E-4E3BF6E6B0AF}" type="presOf" srcId="{E23BAC81-5ADD-4725-AEF0-2F133F33FCA4}" destId="{B5574470-1C7E-4DCA-8BE5-D3BD1B636780}" srcOrd="0" destOrd="0" presId="urn:microsoft.com/office/officeart/2005/8/layout/bProcess3"/>
    <dgm:cxn modelId="{162CD48B-4CBA-4662-A16C-5BC5EC5ED160}" type="presOf" srcId="{94234D0B-1B36-4392-90EB-EB3442D9290A}" destId="{FDAE0F39-00FF-4D3C-95D2-CDDF2FB7C308}" srcOrd="1" destOrd="0" presId="urn:microsoft.com/office/officeart/2005/8/layout/bProcess3"/>
    <dgm:cxn modelId="{0A25D58D-08BD-4ED8-BB93-B987584F3C18}" type="presOf" srcId="{ADFEBBB5-41F5-4062-9473-AC1E8E65714A}" destId="{8E64A7DD-1417-4801-B9C9-0BAFE1EE409D}" srcOrd="1" destOrd="0" presId="urn:microsoft.com/office/officeart/2005/8/layout/bProcess3"/>
    <dgm:cxn modelId="{D4FFE096-0116-4EB9-9A4C-E64B88F334D7}" type="presOf" srcId="{8A581D90-EB65-4145-8B90-E4D84DD7A64C}" destId="{9CD43C3C-08DE-4FF1-8379-CCB03B97996F}" srcOrd="0" destOrd="0" presId="urn:microsoft.com/office/officeart/2005/8/layout/bProcess3"/>
    <dgm:cxn modelId="{0C003299-4127-47A9-A023-24D4253853D5}" type="presOf" srcId="{B223CB52-6BAE-408F-8A74-DC09945C864A}" destId="{BA2E2677-B0B1-4531-9F53-A589BA1079E0}" srcOrd="1" destOrd="0" presId="urn:microsoft.com/office/officeart/2005/8/layout/bProcess3"/>
    <dgm:cxn modelId="{C9E9C89D-CE09-415E-8C03-B675F26DDE06}" srcId="{E23BAC81-5ADD-4725-AEF0-2F133F33FCA4}" destId="{C40785B1-B3B5-4BDD-AA24-69FE96A840BB}" srcOrd="2" destOrd="0" parTransId="{B73C4EB5-71C0-4A8A-A9C3-DAAB2CFE76B6}" sibTransId="{ADFEBBB5-41F5-4062-9473-AC1E8E65714A}"/>
    <dgm:cxn modelId="{E4D5A4B2-DA1E-438D-8C8E-32D9F5F7A091}" type="presOf" srcId="{B223CB52-6BAE-408F-8A74-DC09945C864A}" destId="{B93D5D6C-F71E-4C72-B85F-71837932E3E2}" srcOrd="0" destOrd="0" presId="urn:microsoft.com/office/officeart/2005/8/layout/bProcess3"/>
    <dgm:cxn modelId="{86F3C3E2-A7A9-4F74-BCFB-4BBC57DE3523}" srcId="{E23BAC81-5ADD-4725-AEF0-2F133F33FCA4}" destId="{E3E95BE9-50B9-42BA-95E6-90BA233155E5}" srcOrd="0" destOrd="0" parTransId="{7E852CDD-3F6B-498A-A3B8-B12826FD9807}" sibTransId="{B223CB52-6BAE-408F-8A74-DC09945C864A}"/>
    <dgm:cxn modelId="{EF2EEDEA-541F-47A7-BDFF-2A318968CA68}" type="presOf" srcId="{94234D0B-1B36-4392-90EB-EB3442D9290A}" destId="{1AB6529B-C827-4EDE-A8E7-62540786F8EE}" srcOrd="0" destOrd="0" presId="urn:microsoft.com/office/officeart/2005/8/layout/bProcess3"/>
    <dgm:cxn modelId="{595A6BEC-70D1-4F27-94E8-553D7661A947}" type="presOf" srcId="{25BAA99F-550D-4FA9-90BC-9C9603C21C73}" destId="{F6035D75-3264-49FD-A9C9-6646D0D2C780}" srcOrd="0" destOrd="0" presId="urn:microsoft.com/office/officeart/2005/8/layout/bProcess3"/>
    <dgm:cxn modelId="{7F327768-6C45-47B6-947B-BCDBA9BFCA50}" type="presParOf" srcId="{B5574470-1C7E-4DCA-8BE5-D3BD1B636780}" destId="{777939F4-B501-4293-A55D-C0C4A5A747D8}" srcOrd="0" destOrd="0" presId="urn:microsoft.com/office/officeart/2005/8/layout/bProcess3"/>
    <dgm:cxn modelId="{5A6259D5-DDB4-4AA5-AA5D-2122204E8130}" type="presParOf" srcId="{B5574470-1C7E-4DCA-8BE5-D3BD1B636780}" destId="{B93D5D6C-F71E-4C72-B85F-71837932E3E2}" srcOrd="1" destOrd="0" presId="urn:microsoft.com/office/officeart/2005/8/layout/bProcess3"/>
    <dgm:cxn modelId="{C2EF9B32-FC75-4975-B187-7CDF65CD8B0A}" type="presParOf" srcId="{B93D5D6C-F71E-4C72-B85F-71837932E3E2}" destId="{BA2E2677-B0B1-4531-9F53-A589BA1079E0}" srcOrd="0" destOrd="0" presId="urn:microsoft.com/office/officeart/2005/8/layout/bProcess3"/>
    <dgm:cxn modelId="{37D9F105-9CCD-462D-9BA2-2CF424675B9C}" type="presParOf" srcId="{B5574470-1C7E-4DCA-8BE5-D3BD1B636780}" destId="{F6035D75-3264-49FD-A9C9-6646D0D2C780}" srcOrd="2" destOrd="0" presId="urn:microsoft.com/office/officeart/2005/8/layout/bProcess3"/>
    <dgm:cxn modelId="{5294D7DB-E327-486A-880D-98A0937C2D22}" type="presParOf" srcId="{B5574470-1C7E-4DCA-8BE5-D3BD1B636780}" destId="{1AB6529B-C827-4EDE-A8E7-62540786F8EE}" srcOrd="3" destOrd="0" presId="urn:microsoft.com/office/officeart/2005/8/layout/bProcess3"/>
    <dgm:cxn modelId="{83FA6823-1904-4758-829C-1A3938C9F41A}" type="presParOf" srcId="{1AB6529B-C827-4EDE-A8E7-62540786F8EE}" destId="{FDAE0F39-00FF-4D3C-95D2-CDDF2FB7C308}" srcOrd="0" destOrd="0" presId="urn:microsoft.com/office/officeart/2005/8/layout/bProcess3"/>
    <dgm:cxn modelId="{3C3D5D77-F787-4504-AF56-399AEACDDA57}" type="presParOf" srcId="{B5574470-1C7E-4DCA-8BE5-D3BD1B636780}" destId="{521F9243-B149-4C46-9B96-82005632A149}" srcOrd="4" destOrd="0" presId="urn:microsoft.com/office/officeart/2005/8/layout/bProcess3"/>
    <dgm:cxn modelId="{3818865E-6FA7-40D1-89BA-DEA7D416D00E}" type="presParOf" srcId="{B5574470-1C7E-4DCA-8BE5-D3BD1B636780}" destId="{B0E4F2EF-9F30-4290-8955-BAB1886F7B16}" srcOrd="5" destOrd="0" presId="urn:microsoft.com/office/officeart/2005/8/layout/bProcess3"/>
    <dgm:cxn modelId="{7979E23C-688C-46DB-9DDD-B803A7B3F5B8}" type="presParOf" srcId="{B0E4F2EF-9F30-4290-8955-BAB1886F7B16}" destId="{8E64A7DD-1417-4801-B9C9-0BAFE1EE409D}" srcOrd="0" destOrd="0" presId="urn:microsoft.com/office/officeart/2005/8/layout/bProcess3"/>
    <dgm:cxn modelId="{7E7E6357-53D3-4B23-9234-DDC4C26EB7A6}" type="presParOf" srcId="{B5574470-1C7E-4DCA-8BE5-D3BD1B636780}" destId="{9CD43C3C-08DE-4FF1-8379-CCB03B97996F}" srcOrd="6"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D5D6C-F71E-4C72-B85F-71837932E3E2}">
      <dsp:nvSpPr>
        <dsp:cNvPr id="0" name=""/>
        <dsp:cNvSpPr/>
      </dsp:nvSpPr>
      <dsp:spPr>
        <a:xfrm>
          <a:off x="2687510" y="650086"/>
          <a:ext cx="91440" cy="447620"/>
        </a:xfrm>
        <a:custGeom>
          <a:avLst/>
          <a:gdLst/>
          <a:ahLst/>
          <a:cxnLst/>
          <a:rect l="0" t="0" r="0" b="0"/>
          <a:pathLst>
            <a:path>
              <a:moveTo>
                <a:pt x="49481" y="0"/>
              </a:moveTo>
              <a:lnTo>
                <a:pt x="49481" y="240910"/>
              </a:lnTo>
              <a:lnTo>
                <a:pt x="45720" y="240910"/>
              </a:lnTo>
              <a:lnTo>
                <a:pt x="45720" y="4476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1274" y="872371"/>
        <a:ext cx="23911" cy="3051"/>
      </dsp:txXfrm>
    </dsp:sp>
    <dsp:sp modelId="{777939F4-B501-4293-A55D-C0C4A5A747D8}">
      <dsp:nvSpPr>
        <dsp:cNvPr id="0" name=""/>
        <dsp:cNvSpPr/>
      </dsp:nvSpPr>
      <dsp:spPr>
        <a:xfrm>
          <a:off x="12983" y="11803"/>
          <a:ext cx="5448016" cy="640083"/>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Requesting rocket launch data from SpaceX API:</a:t>
          </a:r>
        </a:p>
        <a:p>
          <a:pPr marL="0" lvl="0" indent="0" algn="ctr" defTabSz="444500">
            <a:lnSpc>
              <a:spcPct val="90000"/>
            </a:lnSpc>
            <a:spcBef>
              <a:spcPct val="0"/>
            </a:spcBef>
            <a:spcAft>
              <a:spcPct val="35000"/>
            </a:spcAft>
            <a:buNone/>
          </a:pPr>
          <a:r>
            <a:rPr lang="en-US" sz="1000" kern="1200" dirty="0" err="1"/>
            <a:t>spacex_url</a:t>
          </a:r>
          <a:r>
            <a:rPr lang="en-US" sz="1000" kern="1200" dirty="0"/>
            <a:t>=</a:t>
          </a:r>
          <a:r>
            <a:rPr lang="en-US" sz="1000" kern="1200" dirty="0">
              <a:hlinkClick xmlns:r="http://schemas.openxmlformats.org/officeDocument/2006/relationships" r:id="rId1"/>
            </a:rPr>
            <a:t>https://api.spacexdata.com/v4/launches/past</a:t>
          </a:r>
          <a:endParaRPr lang="en-US" sz="1000" kern="1200" dirty="0"/>
        </a:p>
        <a:p>
          <a:pPr marL="0" lvl="0" indent="0" algn="ctr" defTabSz="444500">
            <a:lnSpc>
              <a:spcPct val="90000"/>
            </a:lnSpc>
            <a:spcBef>
              <a:spcPct val="0"/>
            </a:spcBef>
            <a:spcAft>
              <a:spcPct val="35000"/>
            </a:spcAft>
            <a:buNone/>
          </a:pPr>
          <a:r>
            <a:rPr lang="en-US" sz="1000" kern="1200" dirty="0"/>
            <a:t>response = </a:t>
          </a:r>
          <a:r>
            <a:rPr lang="en-US" sz="1000" kern="1200" dirty="0" err="1"/>
            <a:t>requests.get</a:t>
          </a:r>
          <a:r>
            <a:rPr lang="en-US" sz="1000" kern="1200" dirty="0"/>
            <a:t>(</a:t>
          </a:r>
          <a:r>
            <a:rPr lang="en-US" sz="1000" kern="1200" dirty="0" err="1"/>
            <a:t>spacex_url</a:t>
          </a:r>
          <a:r>
            <a:rPr lang="en-US" sz="1000" kern="1200" dirty="0"/>
            <a:t>)</a:t>
          </a:r>
        </a:p>
      </dsp:txBody>
      <dsp:txXfrm>
        <a:off x="12983" y="11803"/>
        <a:ext cx="5448016" cy="640083"/>
      </dsp:txXfrm>
    </dsp:sp>
    <dsp:sp modelId="{1AB6529B-C827-4EDE-A8E7-62540786F8EE}">
      <dsp:nvSpPr>
        <dsp:cNvPr id="0" name=""/>
        <dsp:cNvSpPr/>
      </dsp:nvSpPr>
      <dsp:spPr>
        <a:xfrm>
          <a:off x="2687510" y="1713889"/>
          <a:ext cx="91440" cy="542667"/>
        </a:xfrm>
        <a:custGeom>
          <a:avLst/>
          <a:gdLst/>
          <a:ahLst/>
          <a:cxnLst/>
          <a:rect l="0" t="0" r="0" b="0"/>
          <a:pathLst>
            <a:path>
              <a:moveTo>
                <a:pt x="45720" y="0"/>
              </a:moveTo>
              <a:lnTo>
                <a:pt x="45720" y="288433"/>
              </a:lnTo>
              <a:lnTo>
                <a:pt x="52211" y="288433"/>
              </a:lnTo>
              <a:lnTo>
                <a:pt x="52211" y="54266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18897" y="1983697"/>
        <a:ext cx="28665" cy="3051"/>
      </dsp:txXfrm>
    </dsp:sp>
    <dsp:sp modelId="{F6035D75-3264-49FD-A9C9-6646D0D2C780}">
      <dsp:nvSpPr>
        <dsp:cNvPr id="0" name=""/>
        <dsp:cNvSpPr/>
      </dsp:nvSpPr>
      <dsp:spPr>
        <a:xfrm>
          <a:off x="6485" y="1130107"/>
          <a:ext cx="5453489" cy="58558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Decoding the response content as a Json and turning it into a Pandas </a:t>
          </a:r>
          <a:r>
            <a:rPr lang="en-US" sz="1000" kern="1200" dirty="0" err="1"/>
            <a:t>DataFrame</a:t>
          </a:r>
          <a:r>
            <a:rPr lang="en-US" sz="1000" kern="1200" dirty="0"/>
            <a:t>:</a:t>
          </a:r>
        </a:p>
        <a:p>
          <a:pPr marL="0" lvl="0" indent="0" algn="ctr" defTabSz="444500">
            <a:lnSpc>
              <a:spcPct val="90000"/>
            </a:lnSpc>
            <a:spcBef>
              <a:spcPct val="0"/>
            </a:spcBef>
            <a:spcAft>
              <a:spcPct val="35000"/>
            </a:spcAft>
            <a:buNone/>
          </a:pPr>
          <a:r>
            <a:rPr lang="en-US" sz="1000" kern="1200" dirty="0"/>
            <a:t>data = </a:t>
          </a:r>
          <a:r>
            <a:rPr lang="en-US" sz="1000" kern="1200" dirty="0" err="1"/>
            <a:t>pd.json_normalize</a:t>
          </a:r>
          <a:r>
            <a:rPr lang="en-US" sz="1000" kern="1200" dirty="0"/>
            <a:t>(</a:t>
          </a:r>
          <a:r>
            <a:rPr lang="en-US" sz="1000" kern="1200" dirty="0" err="1"/>
            <a:t>response.json</a:t>
          </a:r>
          <a:r>
            <a:rPr lang="en-US" sz="1000" kern="1200" dirty="0"/>
            <a:t>())</a:t>
          </a:r>
        </a:p>
      </dsp:txBody>
      <dsp:txXfrm>
        <a:off x="6485" y="1130107"/>
        <a:ext cx="5453489" cy="585582"/>
      </dsp:txXfrm>
    </dsp:sp>
    <dsp:sp modelId="{B0E4F2EF-9F30-4290-8955-BAB1886F7B16}">
      <dsp:nvSpPr>
        <dsp:cNvPr id="0" name=""/>
        <dsp:cNvSpPr/>
      </dsp:nvSpPr>
      <dsp:spPr>
        <a:xfrm>
          <a:off x="2686781" y="3029125"/>
          <a:ext cx="91440" cy="538826"/>
        </a:xfrm>
        <a:custGeom>
          <a:avLst/>
          <a:gdLst/>
          <a:ahLst/>
          <a:cxnLst/>
          <a:rect l="0" t="0" r="0" b="0"/>
          <a:pathLst>
            <a:path>
              <a:moveTo>
                <a:pt x="52940" y="0"/>
              </a:moveTo>
              <a:lnTo>
                <a:pt x="52940" y="286513"/>
              </a:lnTo>
              <a:lnTo>
                <a:pt x="45720" y="286513"/>
              </a:lnTo>
              <a:lnTo>
                <a:pt x="45720" y="538826"/>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18264" y="3297013"/>
        <a:ext cx="28473" cy="3051"/>
      </dsp:txXfrm>
    </dsp:sp>
    <dsp:sp modelId="{521F9243-B149-4C46-9B96-82005632A149}">
      <dsp:nvSpPr>
        <dsp:cNvPr id="0" name=""/>
        <dsp:cNvSpPr/>
      </dsp:nvSpPr>
      <dsp:spPr>
        <a:xfrm>
          <a:off x="18443" y="2288956"/>
          <a:ext cx="5442556" cy="741969"/>
        </a:xfrm>
        <a:prstGeom prst="rect">
          <a:avLst/>
        </a:prstGeom>
        <a:gradFill rotWithShape="0">
          <a:gsLst>
            <a:gs pos="0">
              <a:srgbClr val="4472C4">
                <a:hueOff val="0"/>
                <a:satOff val="0"/>
                <a:lumOff val="0"/>
                <a:alphaOff val="0"/>
                <a:lumMod val="110000"/>
                <a:satMod val="105000"/>
                <a:tint val="67000"/>
              </a:srgbClr>
            </a:gs>
            <a:gs pos="50000">
              <a:srgbClr val="4472C4">
                <a:hueOff val="0"/>
                <a:satOff val="0"/>
                <a:lumOff val="0"/>
                <a:alphaOff val="0"/>
                <a:lumMod val="105000"/>
                <a:satMod val="103000"/>
                <a:tint val="73000"/>
              </a:srgbClr>
            </a:gs>
            <a:gs pos="100000">
              <a:srgbClr val="4472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constructing our dataset using the data we have obtained. Combining the columns into a dictionary:</a:t>
          </a:r>
        </a:p>
        <a:p>
          <a:pPr marL="0" lvl="0" indent="0" algn="ctr" defTabSz="444500">
            <a:lnSpc>
              <a:spcPct val="90000"/>
            </a:lnSpc>
            <a:spcBef>
              <a:spcPct val="0"/>
            </a:spcBef>
            <a:spcAft>
              <a:spcPct val="35000"/>
            </a:spcAft>
            <a:buNone/>
          </a:pPr>
          <a:r>
            <a:rPr lang="en-US" sz="1000" kern="1200" dirty="0" err="1">
              <a:solidFill>
                <a:prstClr val="black"/>
              </a:solidFill>
              <a:latin typeface="Calibri" panose="020F0502020204030204"/>
              <a:ea typeface="+mn-ea"/>
              <a:cs typeface="+mn-cs"/>
            </a:rPr>
            <a:t>launch_dict</a:t>
          </a:r>
          <a:r>
            <a:rPr lang="en-US" sz="1000" kern="1200" dirty="0">
              <a:solidFill>
                <a:prstClr val="black"/>
              </a:solidFill>
              <a:latin typeface="Calibri" panose="020F0502020204030204"/>
              <a:ea typeface="+mn-ea"/>
              <a:cs typeface="+mn-cs"/>
            </a:rPr>
            <a:t> = {'</a:t>
          </a:r>
          <a:r>
            <a:rPr lang="en-US" sz="1000" kern="1200" dirty="0" err="1">
              <a:solidFill>
                <a:prstClr val="black"/>
              </a:solidFill>
              <a:latin typeface="Calibri" panose="020F0502020204030204"/>
              <a:ea typeface="+mn-ea"/>
              <a:cs typeface="+mn-cs"/>
            </a:rPr>
            <a:t>FlightNumber</a:t>
          </a:r>
          <a:r>
            <a:rPr lang="en-US" sz="1000" kern="1200" dirty="0">
              <a:solidFill>
                <a:prstClr val="black"/>
              </a:solidFill>
              <a:latin typeface="Calibri" panose="020F0502020204030204"/>
              <a:ea typeface="+mn-ea"/>
              <a:cs typeface="+mn-cs"/>
            </a:rPr>
            <a:t>': list(data['</a:t>
          </a:r>
          <a:r>
            <a:rPr lang="en-US" sz="1000" kern="1200" dirty="0" err="1">
              <a:solidFill>
                <a:prstClr val="black"/>
              </a:solidFill>
              <a:latin typeface="Calibri" panose="020F0502020204030204"/>
              <a:ea typeface="+mn-ea"/>
              <a:cs typeface="+mn-cs"/>
            </a:rPr>
            <a:t>flight_number</a:t>
          </a:r>
          <a:r>
            <a:rPr lang="en-US" sz="1000" kern="1200" dirty="0">
              <a:solidFill>
                <a:prstClr val="black"/>
              </a:solidFill>
              <a:latin typeface="Calibri" panose="020F0502020204030204"/>
              <a:ea typeface="+mn-ea"/>
              <a:cs typeface="+mn-cs"/>
            </a:rPr>
            <a:t>']),</a:t>
          </a:r>
        </a:p>
        <a:p>
          <a:pPr marL="0" lvl="0" indent="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'Date': list(data['date’]),…}</a:t>
          </a:r>
        </a:p>
      </dsp:txBody>
      <dsp:txXfrm>
        <a:off x="18443" y="2288956"/>
        <a:ext cx="5442556" cy="741969"/>
      </dsp:txXfrm>
    </dsp:sp>
    <dsp:sp modelId="{9CD43C3C-08DE-4FF1-8379-CCB03B97996F}">
      <dsp:nvSpPr>
        <dsp:cNvPr id="0" name=""/>
        <dsp:cNvSpPr/>
      </dsp:nvSpPr>
      <dsp:spPr>
        <a:xfrm>
          <a:off x="19380" y="3600352"/>
          <a:ext cx="5426241" cy="73048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creating a Pandas </a:t>
          </a:r>
          <a:r>
            <a:rPr lang="en-US" sz="1000" kern="1200" dirty="0" err="1"/>
            <a:t>DataFrame</a:t>
          </a:r>
          <a:r>
            <a:rPr lang="en-US" sz="1000" kern="1200" dirty="0"/>
            <a:t> from the dictionary:</a:t>
          </a:r>
        </a:p>
        <a:p>
          <a:pPr marL="0" lvl="0" indent="0" algn="ctr" defTabSz="444500">
            <a:lnSpc>
              <a:spcPct val="90000"/>
            </a:lnSpc>
            <a:spcBef>
              <a:spcPct val="0"/>
            </a:spcBef>
            <a:spcAft>
              <a:spcPct val="35000"/>
            </a:spcAft>
            <a:buNone/>
          </a:pPr>
          <a:r>
            <a:rPr lang="en-US" sz="1000" kern="1200" dirty="0" err="1"/>
            <a:t>df</a:t>
          </a:r>
          <a:r>
            <a:rPr lang="en-US" sz="1000" kern="1200" dirty="0"/>
            <a:t> = </a:t>
          </a:r>
          <a:r>
            <a:rPr lang="en-US" sz="1000" kern="1200" dirty="0" err="1"/>
            <a:t>pd.DataFrame</a:t>
          </a:r>
          <a:r>
            <a:rPr lang="en-US" sz="1000" kern="1200" dirty="0"/>
            <a:t>(</a:t>
          </a:r>
          <a:r>
            <a:rPr lang="en-US" sz="1000" kern="1200" dirty="0" err="1"/>
            <a:t>launch_dict</a:t>
          </a:r>
          <a:r>
            <a:rPr lang="en-US" sz="1000" kern="1200" dirty="0"/>
            <a:t>)</a:t>
          </a:r>
        </a:p>
      </dsp:txBody>
      <dsp:txXfrm>
        <a:off x="19380" y="3600352"/>
        <a:ext cx="5426241" cy="7304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D5D6C-F71E-4C72-B85F-71837932E3E2}">
      <dsp:nvSpPr>
        <dsp:cNvPr id="0" name=""/>
        <dsp:cNvSpPr/>
      </dsp:nvSpPr>
      <dsp:spPr>
        <a:xfrm>
          <a:off x="2689730" y="828383"/>
          <a:ext cx="91440" cy="337663"/>
        </a:xfrm>
        <a:custGeom>
          <a:avLst/>
          <a:gdLst/>
          <a:ahLst/>
          <a:cxnLst/>
          <a:rect l="0" t="0" r="0" b="0"/>
          <a:pathLst>
            <a:path>
              <a:moveTo>
                <a:pt x="45720" y="0"/>
              </a:moveTo>
              <a:lnTo>
                <a:pt x="45720" y="185931"/>
              </a:lnTo>
              <a:lnTo>
                <a:pt x="48383" y="185931"/>
              </a:lnTo>
              <a:lnTo>
                <a:pt x="48383" y="33766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6243" y="995093"/>
        <a:ext cx="18413" cy="4244"/>
      </dsp:txXfrm>
    </dsp:sp>
    <dsp:sp modelId="{777939F4-B501-4293-A55D-C0C4A5A747D8}">
      <dsp:nvSpPr>
        <dsp:cNvPr id="0" name=""/>
        <dsp:cNvSpPr/>
      </dsp:nvSpPr>
      <dsp:spPr>
        <a:xfrm>
          <a:off x="9900" y="79794"/>
          <a:ext cx="5451099" cy="750389"/>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performing an HTTP GET method to request the Falcon9 Launch HTML page, as an HTTP response:</a:t>
          </a:r>
        </a:p>
        <a:p>
          <a:pPr marL="0" lvl="0" indent="0" algn="ctr" defTabSz="444500">
            <a:lnSpc>
              <a:spcPct val="90000"/>
            </a:lnSpc>
            <a:spcBef>
              <a:spcPct val="0"/>
            </a:spcBef>
            <a:spcAft>
              <a:spcPct val="35000"/>
            </a:spcAft>
            <a:buNone/>
          </a:pPr>
          <a:r>
            <a:rPr lang="en-US" sz="1000" kern="1200" dirty="0"/>
            <a:t>response = </a:t>
          </a:r>
          <a:r>
            <a:rPr lang="en-US" sz="1000" kern="1200" dirty="0" err="1"/>
            <a:t>requests.get</a:t>
          </a:r>
          <a:r>
            <a:rPr lang="en-US" sz="1000" kern="1200" dirty="0"/>
            <a:t>(</a:t>
          </a:r>
          <a:r>
            <a:rPr lang="en-US" sz="1000" kern="1200" dirty="0" err="1"/>
            <a:t>static_url</a:t>
          </a:r>
          <a:r>
            <a:rPr lang="en-US" sz="1000" kern="1200" dirty="0"/>
            <a:t>)</a:t>
          </a:r>
        </a:p>
      </dsp:txBody>
      <dsp:txXfrm>
        <a:off x="9900" y="79794"/>
        <a:ext cx="5451099" cy="750389"/>
      </dsp:txXfrm>
    </dsp:sp>
    <dsp:sp modelId="{1AB6529B-C827-4EDE-A8E7-62540786F8EE}">
      <dsp:nvSpPr>
        <dsp:cNvPr id="0" name=""/>
        <dsp:cNvSpPr/>
      </dsp:nvSpPr>
      <dsp:spPr>
        <a:xfrm>
          <a:off x="2692393" y="2011165"/>
          <a:ext cx="91440" cy="435327"/>
        </a:xfrm>
        <a:custGeom>
          <a:avLst/>
          <a:gdLst/>
          <a:ahLst/>
          <a:cxnLst/>
          <a:rect l="0" t="0" r="0" b="0"/>
          <a:pathLst>
            <a:path>
              <a:moveTo>
                <a:pt x="45720" y="0"/>
              </a:moveTo>
              <a:lnTo>
                <a:pt x="45720" y="43532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6465" y="2226707"/>
        <a:ext cx="23296" cy="4244"/>
      </dsp:txXfrm>
    </dsp:sp>
    <dsp:sp modelId="{F6035D75-3264-49FD-A9C9-6646D0D2C780}">
      <dsp:nvSpPr>
        <dsp:cNvPr id="0" name=""/>
        <dsp:cNvSpPr/>
      </dsp:nvSpPr>
      <dsp:spPr>
        <a:xfrm>
          <a:off x="15227" y="1198447"/>
          <a:ext cx="5445772" cy="814518"/>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Creating a `</a:t>
          </a:r>
          <a:r>
            <a:rPr lang="en-US" sz="1000" kern="1200" dirty="0" err="1"/>
            <a:t>BeautifulSoup</a:t>
          </a:r>
          <a:r>
            <a:rPr lang="en-US" sz="1000" kern="1200" dirty="0"/>
            <a:t>` object from the HTML `response`:</a:t>
          </a:r>
        </a:p>
        <a:p>
          <a:pPr marL="0" lvl="0" indent="0" algn="ctr" defTabSz="444500">
            <a:lnSpc>
              <a:spcPct val="90000"/>
            </a:lnSpc>
            <a:spcBef>
              <a:spcPct val="0"/>
            </a:spcBef>
            <a:spcAft>
              <a:spcPct val="35000"/>
            </a:spcAft>
            <a:buNone/>
          </a:pPr>
          <a:r>
            <a:rPr lang="en-US" sz="1000" kern="1200" dirty="0"/>
            <a:t>soup = </a:t>
          </a:r>
          <a:r>
            <a:rPr lang="en-US" sz="1000" kern="1200" dirty="0" err="1"/>
            <a:t>BeautifulSoup</a:t>
          </a:r>
          <a:r>
            <a:rPr lang="en-US" sz="1000" kern="1200" dirty="0"/>
            <a:t>(</a:t>
          </a:r>
          <a:r>
            <a:rPr lang="en-US" sz="1000" kern="1200" dirty="0" err="1"/>
            <a:t>response.text</a:t>
          </a:r>
          <a:r>
            <a:rPr lang="en-US" sz="1000" kern="1200" dirty="0"/>
            <a:t>, '</a:t>
          </a:r>
          <a:r>
            <a:rPr lang="en-US" sz="1000" kern="1200" dirty="0" err="1"/>
            <a:t>html.parser</a:t>
          </a:r>
          <a:r>
            <a:rPr lang="en-US" sz="1000" kern="1200" dirty="0"/>
            <a:t>')</a:t>
          </a:r>
        </a:p>
      </dsp:txBody>
      <dsp:txXfrm>
        <a:off x="15227" y="1198447"/>
        <a:ext cx="5445772" cy="814518"/>
      </dsp:txXfrm>
    </dsp:sp>
    <dsp:sp modelId="{B0E4F2EF-9F30-4290-8955-BAB1886F7B16}">
      <dsp:nvSpPr>
        <dsp:cNvPr id="0" name=""/>
        <dsp:cNvSpPr/>
      </dsp:nvSpPr>
      <dsp:spPr>
        <a:xfrm>
          <a:off x="2686042" y="3176814"/>
          <a:ext cx="91440" cy="372183"/>
        </a:xfrm>
        <a:custGeom>
          <a:avLst/>
          <a:gdLst/>
          <a:ahLst/>
          <a:cxnLst/>
          <a:rect l="0" t="0" r="0" b="0"/>
          <a:pathLst>
            <a:path>
              <a:moveTo>
                <a:pt x="52071" y="0"/>
              </a:moveTo>
              <a:lnTo>
                <a:pt x="52071" y="203191"/>
              </a:lnTo>
              <a:lnTo>
                <a:pt x="45720" y="203191"/>
              </a:lnTo>
              <a:lnTo>
                <a:pt x="45720" y="37218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1691" y="3360784"/>
        <a:ext cx="20141" cy="4244"/>
      </dsp:txXfrm>
    </dsp:sp>
    <dsp:sp modelId="{521F9243-B149-4C46-9B96-82005632A149}">
      <dsp:nvSpPr>
        <dsp:cNvPr id="0" name=""/>
        <dsp:cNvSpPr/>
      </dsp:nvSpPr>
      <dsp:spPr>
        <a:xfrm>
          <a:off x="15227" y="2478893"/>
          <a:ext cx="5445772" cy="699721"/>
        </a:xfrm>
        <a:prstGeom prst="rect">
          <a:avLst/>
        </a:prstGeom>
        <a:gradFill rotWithShape="0">
          <a:gsLst>
            <a:gs pos="0">
              <a:srgbClr val="4472C4">
                <a:hueOff val="0"/>
                <a:satOff val="0"/>
                <a:lumOff val="0"/>
                <a:alphaOff val="0"/>
                <a:lumMod val="110000"/>
                <a:satMod val="105000"/>
                <a:tint val="67000"/>
              </a:srgbClr>
            </a:gs>
            <a:gs pos="50000">
              <a:srgbClr val="4472C4">
                <a:hueOff val="0"/>
                <a:satOff val="0"/>
                <a:lumOff val="0"/>
                <a:alphaOff val="0"/>
                <a:lumMod val="105000"/>
                <a:satMod val="103000"/>
                <a:tint val="73000"/>
              </a:srgbClr>
            </a:gs>
            <a:gs pos="100000">
              <a:srgbClr val="4472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Extracting all column/variable names from the HTML table header:</a:t>
          </a:r>
        </a:p>
        <a:p>
          <a:pPr marL="0" lvl="0" indent="0" algn="ctr" defTabSz="444500">
            <a:lnSpc>
              <a:spcPct val="90000"/>
            </a:lnSpc>
            <a:spcBef>
              <a:spcPct val="0"/>
            </a:spcBef>
            <a:spcAft>
              <a:spcPct val="35000"/>
            </a:spcAft>
            <a:buNone/>
          </a:pPr>
          <a:r>
            <a:rPr lang="en-US" sz="1000" kern="1200" dirty="0" err="1">
              <a:solidFill>
                <a:prstClr val="black"/>
              </a:solidFill>
              <a:latin typeface="Calibri" panose="020F0502020204030204"/>
              <a:ea typeface="+mn-ea"/>
              <a:cs typeface="+mn-cs"/>
            </a:rPr>
            <a:t>html_tables</a:t>
          </a:r>
          <a:r>
            <a:rPr lang="en-US" sz="1000" kern="1200" dirty="0">
              <a:solidFill>
                <a:prstClr val="black"/>
              </a:solidFill>
              <a:latin typeface="Calibri" panose="020F0502020204030204"/>
              <a:ea typeface="+mn-ea"/>
              <a:cs typeface="+mn-cs"/>
            </a:rPr>
            <a:t> = </a:t>
          </a:r>
          <a:r>
            <a:rPr lang="en-US" sz="1000" kern="1200" dirty="0" err="1">
              <a:solidFill>
                <a:prstClr val="black"/>
              </a:solidFill>
              <a:latin typeface="Calibri" panose="020F0502020204030204"/>
              <a:ea typeface="+mn-ea"/>
              <a:cs typeface="+mn-cs"/>
            </a:rPr>
            <a:t>soup.find_all</a:t>
          </a:r>
          <a:r>
            <a:rPr lang="en-US" sz="1000" kern="1200" dirty="0">
              <a:solidFill>
                <a:prstClr val="black"/>
              </a:solidFill>
              <a:latin typeface="Calibri" panose="020F0502020204030204"/>
              <a:ea typeface="+mn-ea"/>
              <a:cs typeface="+mn-cs"/>
            </a:rPr>
            <a:t>('table')</a:t>
          </a:r>
        </a:p>
      </dsp:txBody>
      <dsp:txXfrm>
        <a:off x="15227" y="2478893"/>
        <a:ext cx="5445772" cy="699721"/>
      </dsp:txXfrm>
    </dsp:sp>
    <dsp:sp modelId="{9CD43C3C-08DE-4FF1-8379-CCB03B97996F}">
      <dsp:nvSpPr>
        <dsp:cNvPr id="0" name=""/>
        <dsp:cNvSpPr/>
      </dsp:nvSpPr>
      <dsp:spPr>
        <a:xfrm>
          <a:off x="8876" y="3581397"/>
          <a:ext cx="5445772" cy="78369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Creating a data frame by parsing the launch HTML tables:</a:t>
          </a:r>
        </a:p>
        <a:p>
          <a:pPr marL="0" lvl="0" indent="0" algn="ctr" defTabSz="444500">
            <a:lnSpc>
              <a:spcPct val="90000"/>
            </a:lnSpc>
            <a:spcBef>
              <a:spcPct val="0"/>
            </a:spcBef>
            <a:spcAft>
              <a:spcPct val="35000"/>
            </a:spcAft>
            <a:buNone/>
          </a:pPr>
          <a:r>
            <a:rPr lang="en-US" sz="1000" kern="1200" dirty="0"/>
            <a:t>creating an empty dictionary with keys from the extracted column names.</a:t>
          </a:r>
        </a:p>
        <a:p>
          <a:pPr marL="0" lvl="0" indent="0" algn="ctr" defTabSz="444500">
            <a:lnSpc>
              <a:spcPct val="90000"/>
            </a:lnSpc>
            <a:spcBef>
              <a:spcPct val="0"/>
            </a:spcBef>
            <a:spcAft>
              <a:spcPct val="35000"/>
            </a:spcAft>
            <a:buNone/>
          </a:pPr>
          <a:r>
            <a:rPr lang="en-US" sz="1000" kern="1200" dirty="0"/>
            <a:t>Converted the dictionary into a Pandas </a:t>
          </a:r>
          <a:r>
            <a:rPr lang="en-US" sz="1000" kern="1200" dirty="0" err="1"/>
            <a:t>dataframe</a:t>
          </a:r>
          <a:endParaRPr lang="en-US" sz="1000" kern="1200" dirty="0"/>
        </a:p>
      </dsp:txBody>
      <dsp:txXfrm>
        <a:off x="8876" y="3581397"/>
        <a:ext cx="5445772" cy="7836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D5D6C-F71E-4C72-B85F-71837932E3E2}">
      <dsp:nvSpPr>
        <dsp:cNvPr id="0" name=""/>
        <dsp:cNvSpPr/>
      </dsp:nvSpPr>
      <dsp:spPr>
        <a:xfrm>
          <a:off x="2688264" y="815190"/>
          <a:ext cx="91440" cy="227058"/>
        </a:xfrm>
        <a:custGeom>
          <a:avLst/>
          <a:gdLst/>
          <a:ahLst/>
          <a:cxnLst/>
          <a:rect l="0" t="0" r="0" b="0"/>
          <a:pathLst>
            <a:path>
              <a:moveTo>
                <a:pt x="45914" y="0"/>
              </a:moveTo>
              <a:lnTo>
                <a:pt x="45914" y="130629"/>
              </a:lnTo>
              <a:lnTo>
                <a:pt x="45720" y="130629"/>
              </a:lnTo>
              <a:lnTo>
                <a:pt x="45720" y="22705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7543" y="926772"/>
        <a:ext cx="12882" cy="3894"/>
      </dsp:txXfrm>
    </dsp:sp>
    <dsp:sp modelId="{777939F4-B501-4293-A55D-C0C4A5A747D8}">
      <dsp:nvSpPr>
        <dsp:cNvPr id="0" name=""/>
        <dsp:cNvSpPr/>
      </dsp:nvSpPr>
      <dsp:spPr>
        <a:xfrm>
          <a:off x="7357" y="0"/>
          <a:ext cx="5453642" cy="81699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Finding rows with missing values in our dataset:</a:t>
          </a:r>
        </a:p>
        <a:p>
          <a:pPr marL="0" lvl="0" indent="0" algn="ctr" defTabSz="444500">
            <a:lnSpc>
              <a:spcPct val="90000"/>
            </a:lnSpc>
            <a:spcBef>
              <a:spcPct val="0"/>
            </a:spcBef>
            <a:spcAft>
              <a:spcPct val="35000"/>
            </a:spcAft>
            <a:buNone/>
          </a:pPr>
          <a:r>
            <a:rPr lang="en-US" sz="1000" kern="1200" dirty="0"/>
            <a:t>data_falcon9.isnull().sum()</a:t>
          </a:r>
        </a:p>
      </dsp:txBody>
      <dsp:txXfrm>
        <a:off x="7357" y="0"/>
        <a:ext cx="5453642" cy="816990"/>
      </dsp:txXfrm>
    </dsp:sp>
    <dsp:sp modelId="{1AB6529B-C827-4EDE-A8E7-62540786F8EE}">
      <dsp:nvSpPr>
        <dsp:cNvPr id="0" name=""/>
        <dsp:cNvSpPr/>
      </dsp:nvSpPr>
      <dsp:spPr>
        <a:xfrm>
          <a:off x="2688264" y="1820275"/>
          <a:ext cx="91440" cy="248767"/>
        </a:xfrm>
        <a:custGeom>
          <a:avLst/>
          <a:gdLst/>
          <a:ahLst/>
          <a:cxnLst/>
          <a:rect l="0" t="0" r="0" b="0"/>
          <a:pathLst>
            <a:path>
              <a:moveTo>
                <a:pt x="45720" y="0"/>
              </a:moveTo>
              <a:lnTo>
                <a:pt x="45720" y="141483"/>
              </a:lnTo>
              <a:lnTo>
                <a:pt x="45906" y="141483"/>
              </a:lnTo>
              <a:lnTo>
                <a:pt x="45906" y="24876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7000" y="1942711"/>
        <a:ext cx="13968" cy="3894"/>
      </dsp:txXfrm>
    </dsp:sp>
    <dsp:sp modelId="{F6035D75-3264-49FD-A9C9-6646D0D2C780}">
      <dsp:nvSpPr>
        <dsp:cNvPr id="0" name=""/>
        <dsp:cNvSpPr/>
      </dsp:nvSpPr>
      <dsp:spPr>
        <a:xfrm>
          <a:off x="7163" y="1074648"/>
          <a:ext cx="5453642" cy="74742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Calculating the mean value for the column with missing data:</a:t>
          </a:r>
        </a:p>
        <a:p>
          <a:pPr marL="0" lvl="0" indent="0" algn="ctr" defTabSz="444500">
            <a:lnSpc>
              <a:spcPct val="90000"/>
            </a:lnSpc>
            <a:spcBef>
              <a:spcPct val="0"/>
            </a:spcBef>
            <a:spcAft>
              <a:spcPct val="35000"/>
            </a:spcAft>
            <a:buNone/>
          </a:pPr>
          <a:r>
            <a:rPr lang="en-US" sz="1000" kern="1200" dirty="0" err="1"/>
            <a:t>payload_mass_mean</a:t>
          </a:r>
          <a:r>
            <a:rPr lang="en-US" sz="1000" kern="1200" dirty="0"/>
            <a:t> = data_falcon9['</a:t>
          </a:r>
          <a:r>
            <a:rPr lang="en-US" sz="1000" kern="1200" dirty="0" err="1"/>
            <a:t>PayloadMass</a:t>
          </a:r>
          <a:r>
            <a:rPr lang="en-US" sz="1000" kern="1200" dirty="0"/>
            <a:t>'].mean()</a:t>
          </a:r>
        </a:p>
      </dsp:txBody>
      <dsp:txXfrm>
        <a:off x="7163" y="1074648"/>
        <a:ext cx="5453642" cy="747426"/>
      </dsp:txXfrm>
    </dsp:sp>
    <dsp:sp modelId="{B0E4F2EF-9F30-4290-8955-BAB1886F7B16}">
      <dsp:nvSpPr>
        <dsp:cNvPr id="0" name=""/>
        <dsp:cNvSpPr/>
      </dsp:nvSpPr>
      <dsp:spPr>
        <a:xfrm>
          <a:off x="2688450" y="3046678"/>
          <a:ext cx="91440" cy="197065"/>
        </a:xfrm>
        <a:custGeom>
          <a:avLst/>
          <a:gdLst/>
          <a:ahLst/>
          <a:cxnLst/>
          <a:rect l="0" t="0" r="0" b="0"/>
          <a:pathLst>
            <a:path>
              <a:moveTo>
                <a:pt x="45720" y="0"/>
              </a:moveTo>
              <a:lnTo>
                <a:pt x="45720" y="19706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8479" y="3143264"/>
        <a:ext cx="11383" cy="3894"/>
      </dsp:txXfrm>
    </dsp:sp>
    <dsp:sp modelId="{521F9243-B149-4C46-9B96-82005632A149}">
      <dsp:nvSpPr>
        <dsp:cNvPr id="0" name=""/>
        <dsp:cNvSpPr/>
      </dsp:nvSpPr>
      <dsp:spPr>
        <a:xfrm>
          <a:off x="7349" y="2101442"/>
          <a:ext cx="5453642" cy="947035"/>
        </a:xfrm>
        <a:prstGeom prst="rect">
          <a:avLst/>
        </a:prstGeom>
        <a:gradFill rotWithShape="0">
          <a:gsLst>
            <a:gs pos="0">
              <a:srgbClr val="4472C4">
                <a:hueOff val="0"/>
                <a:satOff val="0"/>
                <a:lumOff val="0"/>
                <a:alphaOff val="0"/>
                <a:lumMod val="110000"/>
                <a:satMod val="105000"/>
                <a:tint val="67000"/>
              </a:srgbClr>
            </a:gs>
            <a:gs pos="50000">
              <a:srgbClr val="4472C4">
                <a:hueOff val="0"/>
                <a:satOff val="0"/>
                <a:lumOff val="0"/>
                <a:alphaOff val="0"/>
                <a:lumMod val="105000"/>
                <a:satMod val="103000"/>
                <a:tint val="73000"/>
              </a:srgbClr>
            </a:gs>
            <a:gs pos="100000">
              <a:srgbClr val="4472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Replacing the </a:t>
          </a:r>
          <a:r>
            <a:rPr lang="en-US" sz="1000" kern="1200" dirty="0" err="1">
              <a:solidFill>
                <a:prstClr val="black"/>
              </a:solidFill>
              <a:latin typeface="Calibri" panose="020F0502020204030204"/>
              <a:ea typeface="+mn-ea"/>
              <a:cs typeface="+mn-cs"/>
            </a:rPr>
            <a:t>np.nan</a:t>
          </a:r>
          <a:r>
            <a:rPr lang="en-US" sz="1000" kern="1200" dirty="0">
              <a:solidFill>
                <a:prstClr val="black"/>
              </a:solidFill>
              <a:latin typeface="Calibri" panose="020F0502020204030204"/>
              <a:ea typeface="+mn-ea"/>
              <a:cs typeface="+mn-cs"/>
            </a:rPr>
            <a:t> values with its mean value:</a:t>
          </a:r>
        </a:p>
        <a:p>
          <a:pPr marL="0" lvl="0" indent="0" algn="ctr" defTabSz="444500">
            <a:lnSpc>
              <a:spcPct val="90000"/>
            </a:lnSpc>
            <a:spcBef>
              <a:spcPct val="0"/>
            </a:spcBef>
            <a:spcAft>
              <a:spcPct val="35000"/>
            </a:spcAft>
            <a:buNone/>
          </a:pPr>
          <a:r>
            <a:rPr lang="en-US" sz="1000" kern="1200" dirty="0">
              <a:solidFill>
                <a:prstClr val="black"/>
              </a:solidFill>
              <a:latin typeface="Calibri" panose="020F0502020204030204"/>
              <a:ea typeface="+mn-ea"/>
              <a:cs typeface="+mn-cs"/>
            </a:rPr>
            <a:t>data_falcon9['</a:t>
          </a:r>
          <a:r>
            <a:rPr lang="en-US" sz="1000" kern="1200" dirty="0" err="1">
              <a:solidFill>
                <a:prstClr val="black"/>
              </a:solidFill>
              <a:latin typeface="Calibri" panose="020F0502020204030204"/>
              <a:ea typeface="+mn-ea"/>
              <a:cs typeface="+mn-cs"/>
            </a:rPr>
            <a:t>PayloadMass</a:t>
          </a:r>
          <a:r>
            <a:rPr lang="en-US" sz="1000" kern="1200" dirty="0">
              <a:solidFill>
                <a:prstClr val="black"/>
              </a:solidFill>
              <a:latin typeface="Calibri" panose="020F0502020204030204"/>
              <a:ea typeface="+mn-ea"/>
              <a:cs typeface="+mn-cs"/>
            </a:rPr>
            <a:t>'].replace(</a:t>
          </a:r>
          <a:r>
            <a:rPr lang="en-US" sz="1000" kern="1200" dirty="0" err="1">
              <a:solidFill>
                <a:prstClr val="black"/>
              </a:solidFill>
              <a:latin typeface="Calibri" panose="020F0502020204030204"/>
              <a:ea typeface="+mn-ea"/>
              <a:cs typeface="+mn-cs"/>
            </a:rPr>
            <a:t>np.nan</a:t>
          </a:r>
          <a:r>
            <a:rPr lang="en-US" sz="1000" kern="1200" dirty="0">
              <a:solidFill>
                <a:prstClr val="black"/>
              </a:solidFill>
              <a:latin typeface="Calibri" panose="020F0502020204030204"/>
              <a:ea typeface="+mn-ea"/>
              <a:cs typeface="+mn-cs"/>
            </a:rPr>
            <a:t>, </a:t>
          </a:r>
          <a:r>
            <a:rPr lang="en-US" sz="1000" kern="1200" dirty="0" err="1">
              <a:solidFill>
                <a:prstClr val="black"/>
              </a:solidFill>
              <a:latin typeface="Calibri" panose="020F0502020204030204"/>
              <a:ea typeface="+mn-ea"/>
              <a:cs typeface="+mn-cs"/>
            </a:rPr>
            <a:t>payload_mass_mean</a:t>
          </a:r>
          <a:r>
            <a:rPr lang="en-US" sz="1000" kern="1200" dirty="0">
              <a:solidFill>
                <a:prstClr val="black"/>
              </a:solidFill>
              <a:latin typeface="Calibri" panose="020F0502020204030204"/>
              <a:ea typeface="+mn-ea"/>
              <a:cs typeface="+mn-cs"/>
            </a:rPr>
            <a:t>, </a:t>
          </a:r>
          <a:r>
            <a:rPr lang="en-US" sz="1000" kern="1200" dirty="0" err="1">
              <a:solidFill>
                <a:prstClr val="black"/>
              </a:solidFill>
              <a:latin typeface="Calibri" panose="020F0502020204030204"/>
              <a:ea typeface="+mn-ea"/>
              <a:cs typeface="+mn-cs"/>
            </a:rPr>
            <a:t>inplace</a:t>
          </a:r>
          <a:r>
            <a:rPr lang="en-US" sz="1000" kern="1200" dirty="0">
              <a:solidFill>
                <a:prstClr val="black"/>
              </a:solidFill>
              <a:latin typeface="Calibri" panose="020F0502020204030204"/>
              <a:ea typeface="+mn-ea"/>
              <a:cs typeface="+mn-cs"/>
            </a:rPr>
            <a:t>=True)</a:t>
          </a:r>
        </a:p>
      </dsp:txBody>
      <dsp:txXfrm>
        <a:off x="7349" y="2101442"/>
        <a:ext cx="5453642" cy="947035"/>
      </dsp:txXfrm>
    </dsp:sp>
    <dsp:sp modelId="{9CD43C3C-08DE-4FF1-8379-CCB03B97996F}">
      <dsp:nvSpPr>
        <dsp:cNvPr id="0" name=""/>
        <dsp:cNvSpPr/>
      </dsp:nvSpPr>
      <dsp:spPr>
        <a:xfrm>
          <a:off x="7349" y="3276144"/>
          <a:ext cx="5453642" cy="103183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Labeling the data:</a:t>
          </a:r>
        </a:p>
        <a:p>
          <a:pPr marL="0" lvl="0" indent="0" algn="ctr" defTabSz="444500">
            <a:lnSpc>
              <a:spcPct val="90000"/>
            </a:lnSpc>
            <a:spcBef>
              <a:spcPct val="0"/>
            </a:spcBef>
            <a:spcAft>
              <a:spcPct val="35000"/>
            </a:spcAft>
            <a:buNone/>
          </a:pPr>
          <a:r>
            <a:rPr lang="en-US" sz="1000" kern="1200" dirty="0"/>
            <a:t># </a:t>
          </a:r>
          <a:r>
            <a:rPr lang="en-US" sz="1000" kern="1200" dirty="0" err="1"/>
            <a:t>landing_class</a:t>
          </a:r>
          <a:r>
            <a:rPr lang="en-US" sz="1000" kern="1200" dirty="0"/>
            <a:t> = 0 if </a:t>
          </a:r>
          <a:r>
            <a:rPr lang="en-US" sz="1000" kern="1200" dirty="0" err="1"/>
            <a:t>bad_outcome</a:t>
          </a:r>
          <a:endParaRPr lang="en-US" sz="1000" kern="1200" dirty="0"/>
        </a:p>
        <a:p>
          <a:pPr marL="0" lvl="0" indent="0" algn="ctr" defTabSz="444500">
            <a:lnSpc>
              <a:spcPct val="90000"/>
            </a:lnSpc>
            <a:spcBef>
              <a:spcPct val="0"/>
            </a:spcBef>
            <a:spcAft>
              <a:spcPct val="35000"/>
            </a:spcAft>
            <a:buNone/>
          </a:pPr>
          <a:r>
            <a:rPr lang="en-US" sz="1000" kern="1200" dirty="0"/>
            <a:t># </a:t>
          </a:r>
          <a:r>
            <a:rPr lang="en-US" sz="1000" kern="1200" dirty="0" err="1"/>
            <a:t>landing_class</a:t>
          </a:r>
          <a:r>
            <a:rPr lang="en-US" sz="1000" kern="1200" dirty="0"/>
            <a:t> = 1 otherwise</a:t>
          </a:r>
        </a:p>
        <a:p>
          <a:pPr marL="0" lvl="0" indent="0" algn="ctr" defTabSz="444500">
            <a:lnSpc>
              <a:spcPct val="90000"/>
            </a:lnSpc>
            <a:spcBef>
              <a:spcPct val="0"/>
            </a:spcBef>
            <a:spcAft>
              <a:spcPct val="35000"/>
            </a:spcAft>
            <a:buNone/>
          </a:pPr>
          <a:r>
            <a:rPr lang="en-US" sz="1000" kern="1200" dirty="0" err="1"/>
            <a:t>landing_class</a:t>
          </a:r>
          <a:r>
            <a:rPr lang="en-US" sz="1000" kern="1200" dirty="0"/>
            <a:t> = </a:t>
          </a:r>
          <a:r>
            <a:rPr lang="en-US" sz="1000" kern="1200" dirty="0" err="1"/>
            <a:t>df</a:t>
          </a:r>
          <a:r>
            <a:rPr lang="en-US" sz="1000" kern="1200" dirty="0"/>
            <a:t>['Outcome'].apply(lambda x: 0 if x in </a:t>
          </a:r>
          <a:r>
            <a:rPr lang="en-US" sz="1000" kern="1200" dirty="0" err="1"/>
            <a:t>bad_outcomes</a:t>
          </a:r>
          <a:r>
            <a:rPr lang="en-US" sz="1000" kern="1200" dirty="0"/>
            <a:t> else 1)</a:t>
          </a:r>
        </a:p>
      </dsp:txBody>
      <dsp:txXfrm>
        <a:off x="7349" y="3276144"/>
        <a:ext cx="5453642" cy="1031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D5D6C-F71E-4C72-B85F-71837932E3E2}">
      <dsp:nvSpPr>
        <dsp:cNvPr id="0" name=""/>
        <dsp:cNvSpPr/>
      </dsp:nvSpPr>
      <dsp:spPr>
        <a:xfrm>
          <a:off x="2688264" y="676265"/>
          <a:ext cx="91440" cy="483611"/>
        </a:xfrm>
        <a:custGeom>
          <a:avLst/>
          <a:gdLst/>
          <a:ahLst/>
          <a:cxnLst/>
          <a:rect l="0" t="0" r="0" b="0"/>
          <a:pathLst>
            <a:path>
              <a:moveTo>
                <a:pt x="45914" y="0"/>
              </a:moveTo>
              <a:lnTo>
                <a:pt x="45914" y="258905"/>
              </a:lnTo>
              <a:lnTo>
                <a:pt x="45720" y="258905"/>
              </a:lnTo>
              <a:lnTo>
                <a:pt x="45720" y="483611"/>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1129" y="916123"/>
        <a:ext cx="25710" cy="3894"/>
      </dsp:txXfrm>
    </dsp:sp>
    <dsp:sp modelId="{777939F4-B501-4293-A55D-C0C4A5A747D8}">
      <dsp:nvSpPr>
        <dsp:cNvPr id="0" name=""/>
        <dsp:cNvSpPr/>
      </dsp:nvSpPr>
      <dsp:spPr>
        <a:xfrm>
          <a:off x="7357" y="0"/>
          <a:ext cx="5453642" cy="678065"/>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Created a NumPy array from the data</a:t>
          </a:r>
        </a:p>
      </dsp:txBody>
      <dsp:txXfrm>
        <a:off x="7357" y="0"/>
        <a:ext cx="5453642" cy="678065"/>
      </dsp:txXfrm>
    </dsp:sp>
    <dsp:sp modelId="{1AB6529B-C827-4EDE-A8E7-62540786F8EE}">
      <dsp:nvSpPr>
        <dsp:cNvPr id="0" name=""/>
        <dsp:cNvSpPr/>
      </dsp:nvSpPr>
      <dsp:spPr>
        <a:xfrm>
          <a:off x="2688264" y="1840416"/>
          <a:ext cx="91440" cy="455298"/>
        </a:xfrm>
        <a:custGeom>
          <a:avLst/>
          <a:gdLst/>
          <a:ahLst/>
          <a:cxnLst/>
          <a:rect l="0" t="0" r="0" b="0"/>
          <a:pathLst>
            <a:path>
              <a:moveTo>
                <a:pt x="45720" y="0"/>
              </a:moveTo>
              <a:lnTo>
                <a:pt x="45720" y="244749"/>
              </a:lnTo>
              <a:lnTo>
                <a:pt x="45906" y="244749"/>
              </a:lnTo>
              <a:lnTo>
                <a:pt x="45906" y="455298"/>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1837" y="2066118"/>
        <a:ext cx="24294" cy="3894"/>
      </dsp:txXfrm>
    </dsp:sp>
    <dsp:sp modelId="{F6035D75-3264-49FD-A9C9-6646D0D2C780}">
      <dsp:nvSpPr>
        <dsp:cNvPr id="0" name=""/>
        <dsp:cNvSpPr/>
      </dsp:nvSpPr>
      <dsp:spPr>
        <a:xfrm>
          <a:off x="7163" y="1192276"/>
          <a:ext cx="5453642" cy="64994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Used the function </a:t>
          </a:r>
          <a:r>
            <a:rPr lang="en-US" sz="1000" kern="1200" dirty="0" err="1"/>
            <a:t>train_test_split</a:t>
          </a:r>
          <a:r>
            <a:rPr lang="en-US" sz="1000" kern="1200" dirty="0"/>
            <a:t> to split the data into training and test data</a:t>
          </a:r>
        </a:p>
      </dsp:txBody>
      <dsp:txXfrm>
        <a:off x="7163" y="1192276"/>
        <a:ext cx="5453642" cy="649940"/>
      </dsp:txXfrm>
    </dsp:sp>
    <dsp:sp modelId="{B0E4F2EF-9F30-4290-8955-BAB1886F7B16}">
      <dsp:nvSpPr>
        <dsp:cNvPr id="0" name=""/>
        <dsp:cNvSpPr/>
      </dsp:nvSpPr>
      <dsp:spPr>
        <a:xfrm>
          <a:off x="2688450" y="2981432"/>
          <a:ext cx="91440" cy="413432"/>
        </a:xfrm>
        <a:custGeom>
          <a:avLst/>
          <a:gdLst/>
          <a:ahLst/>
          <a:cxnLst/>
          <a:rect l="0" t="0" r="0" b="0"/>
          <a:pathLst>
            <a:path>
              <a:moveTo>
                <a:pt x="45720" y="0"/>
              </a:moveTo>
              <a:lnTo>
                <a:pt x="45720" y="41343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723069" y="3186201"/>
        <a:ext cx="22201" cy="3894"/>
      </dsp:txXfrm>
    </dsp:sp>
    <dsp:sp modelId="{521F9243-B149-4C46-9B96-82005632A149}">
      <dsp:nvSpPr>
        <dsp:cNvPr id="0" name=""/>
        <dsp:cNvSpPr/>
      </dsp:nvSpPr>
      <dsp:spPr>
        <a:xfrm>
          <a:off x="7349" y="2328115"/>
          <a:ext cx="5453642" cy="655117"/>
        </a:xfrm>
        <a:prstGeom prst="rect">
          <a:avLst/>
        </a:prstGeom>
        <a:gradFill rotWithShape="0">
          <a:gsLst>
            <a:gs pos="0">
              <a:srgbClr val="4472C4">
                <a:hueOff val="0"/>
                <a:satOff val="0"/>
                <a:lumOff val="0"/>
                <a:alphaOff val="0"/>
                <a:lumMod val="110000"/>
                <a:satMod val="105000"/>
                <a:tint val="67000"/>
              </a:srgbClr>
            </a:gs>
            <a:gs pos="50000">
              <a:srgbClr val="4472C4">
                <a:hueOff val="0"/>
                <a:satOff val="0"/>
                <a:lumOff val="0"/>
                <a:alphaOff val="0"/>
                <a:lumMod val="105000"/>
                <a:satMod val="103000"/>
                <a:tint val="73000"/>
              </a:srgbClr>
            </a:gs>
            <a:gs pos="100000">
              <a:srgbClr val="4472C4">
                <a:hueOff val="0"/>
                <a:satOff val="0"/>
                <a:lumOff val="0"/>
                <a:alphaOff val="0"/>
                <a:lumMod val="105000"/>
                <a:satMod val="109000"/>
                <a:tint val="81000"/>
              </a:srgb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Tried several machine learning models included:</a:t>
          </a:r>
        </a:p>
        <a:p>
          <a:pPr marL="0" lvl="0" indent="0" algn="ctr" defTabSz="444500">
            <a:lnSpc>
              <a:spcPct val="90000"/>
            </a:lnSpc>
            <a:spcBef>
              <a:spcPct val="0"/>
            </a:spcBef>
            <a:spcAft>
              <a:spcPct val="35000"/>
            </a:spcAft>
            <a:buNone/>
          </a:pPr>
          <a:r>
            <a:rPr lang="en-US" sz="1000" kern="1200" dirty="0"/>
            <a:t>logistic regression, support vector machine, decision tree classification and k nearest neighbors</a:t>
          </a:r>
          <a:endParaRPr lang="en-US" sz="1000" kern="1200" dirty="0">
            <a:solidFill>
              <a:prstClr val="black"/>
            </a:solidFill>
            <a:latin typeface="Calibri" panose="020F0502020204030204"/>
            <a:ea typeface="+mn-ea"/>
            <a:cs typeface="+mn-cs"/>
          </a:endParaRPr>
        </a:p>
      </dsp:txBody>
      <dsp:txXfrm>
        <a:off x="7349" y="2328115"/>
        <a:ext cx="5453642" cy="655117"/>
      </dsp:txXfrm>
    </dsp:sp>
    <dsp:sp modelId="{9CD43C3C-08DE-4FF1-8379-CCB03B97996F}">
      <dsp:nvSpPr>
        <dsp:cNvPr id="0" name=""/>
        <dsp:cNvSpPr/>
      </dsp:nvSpPr>
      <dsp:spPr>
        <a:xfrm>
          <a:off x="7349" y="3427264"/>
          <a:ext cx="5453642" cy="633996"/>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Compare the results (accuracy and confusion matrix) to choose the best model</a:t>
          </a:r>
        </a:p>
      </dsp:txBody>
      <dsp:txXfrm>
        <a:off x="7349" y="3427264"/>
        <a:ext cx="5453642" cy="6339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10/31/2023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10/31/2023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sdoust/IBM-DataScience_SpaceX_Landing/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sdoust/IBM-DataScience_SpaceX_Landing/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sdoust/IBM-DataScience_SpaceX_Landing/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sdoust/IBM-DataScience_SpaceX_Landing/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sdoust/IBM-DataScience_SpaceX_Landing/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sdoust/IBM-DataScience_SpaceX_Landing/blob/main/SpaceX_Machine_Learning_Prediction_Part_5.jupyterlite.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46.xml"/><Relationship Id="rId3" Type="http://schemas.openxmlformats.org/officeDocument/2006/relationships/image" Target="../media/image3.png"/><Relationship Id="rId7" Type="http://schemas.openxmlformats.org/officeDocument/2006/relationships/slide" Target="slide16.xml"/><Relationship Id="rId12" Type="http://schemas.openxmlformats.org/officeDocument/2006/relationships/slide" Target="slide45.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5.xml"/><Relationship Id="rId11" Type="http://schemas.openxmlformats.org/officeDocument/2006/relationships/slide" Target="slide42.xml"/><Relationship Id="rId5" Type="http://schemas.openxmlformats.org/officeDocument/2006/relationships/slide" Target="slide4.xml"/><Relationship Id="rId10" Type="http://schemas.openxmlformats.org/officeDocument/2006/relationships/slide" Target="slide38.xml"/><Relationship Id="rId4" Type="http://schemas.openxmlformats.org/officeDocument/2006/relationships/slide" Target="slide3.xml"/><Relationship Id="rId9"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msdoust/IBM-DataScience_SpaceX_Landing/blob/main/SpaceX_Machine_Learning_Prediction_Part_5.jupyterlite.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sdoust/IBM-DataScience_SpaceX_Landing/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sdoust/IBM-DataScience_SpaceX_Landing/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Mohsen Doust</a:t>
            </a:r>
          </a:p>
          <a:p>
            <a:r>
              <a:rPr lang="en-US" dirty="0">
                <a:solidFill>
                  <a:schemeClr val="bg2"/>
                </a:solidFill>
                <a:latin typeface="Abadi" panose="020B0604020104020204" pitchFamily="34" charset="0"/>
                <a:ea typeface="SF Pro" pitchFamily="2" charset="0"/>
                <a:cs typeface="SF Pro" pitchFamily="2" charset="0"/>
              </a:rPr>
              <a:t>10/23/2023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32699" cy="4351338"/>
          </a:xfrm>
          <a:prstGeom prst="rect">
            <a:avLst/>
          </a:prstGeom>
        </p:spPr>
        <p:txBody>
          <a:bodyPr/>
          <a:lstStyle/>
          <a:p>
            <a:r>
              <a:rPr lang="en-US" sz="2000" dirty="0">
                <a:solidFill>
                  <a:schemeClr val="accent3">
                    <a:lumMod val="25000"/>
                  </a:schemeClr>
                </a:solidFill>
                <a:latin typeface="Abadi" panose="020B0604020104020204" pitchFamily="34" charset="0"/>
              </a:rPr>
              <a:t>We looked for missing values in our dataset and replaced the null values with the mean value of the column</a:t>
            </a:r>
          </a:p>
          <a:p>
            <a:r>
              <a:rPr lang="en-US" sz="2000" dirty="0">
                <a:solidFill>
                  <a:schemeClr val="accent3">
                    <a:lumMod val="25000"/>
                  </a:schemeClr>
                </a:solidFill>
                <a:latin typeface="Abadi" panose="020B0604020104020204" pitchFamily="34" charset="0"/>
              </a:rPr>
              <a:t>We also labeled all different kind of landings (landing to the ocean, to a ground pad, or on a drone ship) as 1 for successful landing and 0 for unsuccessful landing. We needed this for training supervised models</a:t>
            </a:r>
          </a:p>
          <a:p>
            <a:endParaRPr lang="en-US" sz="18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hlinkClick r:id="rId3"/>
              </a:rPr>
              <a:t>GitHub Data wrangling</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Diagram 5">
            <a:extLst>
              <a:ext uri="{FF2B5EF4-FFF2-40B4-BE49-F238E27FC236}">
                <a16:creationId xmlns:a16="http://schemas.microsoft.com/office/drawing/2014/main" id="{84B6B04E-ACA8-CFC6-F8D7-97C31EE0C3F0}"/>
              </a:ext>
            </a:extLst>
          </p:cNvPr>
          <p:cNvGraphicFramePr/>
          <p:nvPr>
            <p:extLst>
              <p:ext uri="{D42A27DB-BD31-4B8C-83A1-F6EECF244321}">
                <p14:modId xmlns:p14="http://schemas.microsoft.com/office/powerpoint/2010/main" val="729971760"/>
              </p:ext>
            </p:extLst>
          </p:nvPr>
        </p:nvGraphicFramePr>
        <p:xfrm>
          <a:off x="5984272" y="1549221"/>
          <a:ext cx="5461000" cy="4720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Using data visualization, we tried to find the relationship between different variables.</a:t>
            </a:r>
          </a:p>
          <a:p>
            <a:pPr>
              <a:lnSpc>
                <a:spcPct val="100000"/>
              </a:lnSpc>
              <a:spcBef>
                <a:spcPts val="1400"/>
              </a:spcBef>
            </a:pPr>
            <a:r>
              <a:rPr lang="en-US" sz="1800" dirty="0">
                <a:solidFill>
                  <a:schemeClr val="accent3">
                    <a:lumMod val="25000"/>
                  </a:schemeClr>
                </a:solidFill>
                <a:latin typeface="Abadi"/>
              </a:rPr>
              <a:t>We used cat plots and scatter plots to visualize the relationships between numerical categorical variables like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a:t>
            </a:r>
            <a:r>
              <a:rPr lang="en-US" sz="1800" dirty="0" err="1">
                <a:solidFill>
                  <a:schemeClr val="accent3">
                    <a:lumMod val="25000"/>
                  </a:schemeClr>
                </a:solidFill>
                <a:latin typeface="Abadi"/>
              </a:rPr>
              <a:t>PayloadMass</a:t>
            </a:r>
            <a:r>
              <a:rPr lang="en-US" sz="1800" dirty="0">
                <a:solidFill>
                  <a:schemeClr val="accent3">
                    <a:lumMod val="25000"/>
                  </a:schemeClr>
                </a:solidFill>
                <a:latin typeface="Abadi"/>
              </a:rPr>
              <a:t>, or between Flight Number and Launch Site or between Payload and Launch Site</a:t>
            </a:r>
          </a:p>
          <a:p>
            <a:pPr>
              <a:lnSpc>
                <a:spcPct val="100000"/>
              </a:lnSpc>
              <a:spcBef>
                <a:spcPts val="1400"/>
              </a:spcBef>
            </a:pPr>
            <a:r>
              <a:rPr lang="en-US" sz="1800" dirty="0">
                <a:solidFill>
                  <a:schemeClr val="accent3">
                    <a:lumMod val="25000"/>
                  </a:schemeClr>
                </a:solidFill>
                <a:latin typeface="Abadi"/>
              </a:rPr>
              <a:t>We used bar charts to visually check if there is any relationship between success rate and orbit type.</a:t>
            </a:r>
          </a:p>
          <a:p>
            <a:pPr>
              <a:lnSpc>
                <a:spcPct val="100000"/>
              </a:lnSpc>
              <a:spcBef>
                <a:spcPts val="1400"/>
              </a:spcBef>
            </a:pPr>
            <a:r>
              <a:rPr lang="en-US" sz="1800" dirty="0">
                <a:solidFill>
                  <a:schemeClr val="accent3">
                    <a:lumMod val="25000"/>
                  </a:schemeClr>
                </a:solidFill>
                <a:latin typeface="Abadi"/>
              </a:rPr>
              <a:t>We also visualized the launch success yearly trend. We used </a:t>
            </a:r>
            <a:r>
              <a:rPr lang="en-US" sz="1800" dirty="0" err="1">
                <a:solidFill>
                  <a:schemeClr val="accent3">
                    <a:lumMod val="25000"/>
                  </a:schemeClr>
                </a:solidFill>
                <a:latin typeface="Abadi"/>
              </a:rPr>
              <a:t>lineplot</a:t>
            </a:r>
            <a:r>
              <a:rPr lang="en-US" sz="1800" dirty="0">
                <a:solidFill>
                  <a:schemeClr val="accent3">
                    <a:lumMod val="25000"/>
                  </a:schemeClr>
                </a:solidFill>
                <a:latin typeface="Abadi"/>
              </a:rPr>
              <a:t> to show the trend.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EDA with data visualization</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marR="0">
              <a:lnSpc>
                <a:spcPct val="107000"/>
              </a:lnSpc>
              <a:spcBef>
                <a:spcPts val="0"/>
              </a:spcBef>
              <a:spcAft>
                <a:spcPts val="800"/>
              </a:spcAft>
            </a:pPr>
            <a:r>
              <a:rPr lang="en-US" sz="2200" kern="100" dirty="0">
                <a:effectLst/>
                <a:latin typeface="Calibri" panose="020F0502020204030204" pitchFamily="34" charset="0"/>
                <a:ea typeface="Calibri" panose="020F0502020204030204" pitchFamily="34" charset="0"/>
                <a:cs typeface="Times New Roman" panose="02020603050405020304" pitchFamily="18" charset="0"/>
              </a:rPr>
              <a:t>To understand the SpaceX Dataset, we loaded the dataset into a table in a Db2 database. Then executed some SQL queries to:</a:t>
            </a:r>
          </a:p>
          <a:p>
            <a:pPr marL="457200" lvl="1">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Display the names of the unique launch sites in the space mission.</a:t>
            </a:r>
          </a:p>
          <a:p>
            <a:pPr marL="457200" lvl="1">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Display the total payload mass carried by boosters launched by NASA (CRS)</a:t>
            </a:r>
          </a:p>
          <a:p>
            <a:pPr marL="457200" lvl="1">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Display average payload mass carried by booster version F9 v1.1</a:t>
            </a:r>
          </a:p>
          <a:p>
            <a:pPr marL="457200" lvl="1">
              <a:lnSpc>
                <a:spcPct val="107000"/>
              </a:lnSpc>
              <a:spcBef>
                <a:spcPts val="0"/>
              </a:spcBef>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List the total number of successful and failure mission outcomes</a:t>
            </a:r>
          </a:p>
          <a:p>
            <a:pPr marL="457200" lvl="1">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Rank the count of landing outcomes (such as Failure (drone ship) or Success (ground pad))</a:t>
            </a:r>
          </a:p>
          <a:p>
            <a:pPr marL="228600" lvl="1" indent="0">
              <a:lnSpc>
                <a:spcPct val="107000"/>
              </a:lnSpc>
              <a:spcBef>
                <a:spcPts val="0"/>
              </a:spcBef>
              <a:spcAft>
                <a:spcPts val="800"/>
              </a:spcAft>
              <a:buNone/>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EDA with SQL</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find out if there are any relationships between launch success rate and location and proximities of a launch site, we created an interactive map with Folium.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marked all launch sites and the success/failed launches for each site on the map. Then we calculated the distances between a launch site to its proximities. After you plot distance lines to the proximities, you can answer the following questions easily:</a:t>
            </a:r>
          </a:p>
          <a:p>
            <a:pPr marL="457200" lvl="1">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Are launch sites in close proximity to railways?</a:t>
            </a:r>
          </a:p>
          <a:p>
            <a:pPr marL="457200" lvl="1">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Are launch sites in close proximity to highways?</a:t>
            </a:r>
          </a:p>
          <a:p>
            <a:pPr marL="457200" lvl="1">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Are launch sites in close proximity to coastline?</a:t>
            </a:r>
          </a:p>
          <a:p>
            <a:pPr marL="457200" lvl="1">
              <a:lnSpc>
                <a:spcPct val="107000"/>
              </a:lnSpc>
              <a:spcBef>
                <a:spcPts val="0"/>
              </a:spcBef>
              <a:spcAft>
                <a:spcPts val="800"/>
              </a:spcAft>
            </a:pPr>
            <a:r>
              <a:rPr lang="en-US" sz="1400" kern="100" dirty="0">
                <a:effectLst/>
                <a:latin typeface="Calibri" panose="020F0502020204030204" pitchFamily="34" charset="0"/>
                <a:ea typeface="Calibri" panose="020F0502020204030204" pitchFamily="34" charset="0"/>
                <a:cs typeface="Times New Roman" panose="02020603050405020304" pitchFamily="18" charset="0"/>
              </a:rPr>
              <a:t>Do launch sites keep a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Launch Sites Locations Analysis with Folium</a:t>
            </a: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ontent Placeholder 4">
            <a:extLst>
              <a:ext uri="{FF2B5EF4-FFF2-40B4-BE49-F238E27FC236}">
                <a16:creationId xmlns:a16="http://schemas.microsoft.com/office/drawing/2014/main" id="{FBB4E69C-C463-DE76-5F3B-A133CC940308}"/>
              </a:ext>
            </a:extLst>
          </p:cNvPr>
          <p:cNvSpPr txBox="1">
            <a:spLocks/>
          </p:cNvSpPr>
          <p:nvPr/>
        </p:nvSpPr>
        <p:spPr>
          <a:xfrm>
            <a:off x="922410" y="1978025"/>
            <a:ext cx="9745589" cy="435133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made an interactive dashboard and added dropdown lists and sliders to interact with the pie charts and a scatter point chart.</a:t>
            </a:r>
          </a:p>
          <a:p>
            <a:pPr>
              <a:lnSpc>
                <a:spcPct val="100000"/>
              </a:lnSpc>
              <a:spcBef>
                <a:spcPts val="1400"/>
              </a:spcBef>
            </a:pPr>
            <a:r>
              <a:rPr lang="en-US" sz="2200" dirty="0">
                <a:solidFill>
                  <a:schemeClr val="accent3">
                    <a:lumMod val="25000"/>
                  </a:schemeClr>
                </a:solidFill>
                <a:latin typeface="Abadi" panose="020B0604020104020204" pitchFamily="34" charset="0"/>
              </a:rPr>
              <a:t>These charts will help us to answer some questions like:</a:t>
            </a:r>
          </a:p>
          <a:p>
            <a:pPr lvl="1">
              <a:lnSpc>
                <a:spcPct val="100000"/>
              </a:lnSpc>
              <a:spcBef>
                <a:spcPts val="1400"/>
              </a:spcBef>
            </a:pPr>
            <a:r>
              <a:rPr lang="en-US" sz="1400" dirty="0">
                <a:solidFill>
                  <a:schemeClr val="accent3">
                    <a:lumMod val="25000"/>
                  </a:schemeClr>
                </a:solidFill>
                <a:latin typeface="Abadi" panose="020B0604020104020204" pitchFamily="34" charset="0"/>
              </a:rPr>
              <a:t>Which site has the largest successful launches?</a:t>
            </a:r>
          </a:p>
          <a:p>
            <a:pPr lvl="1">
              <a:lnSpc>
                <a:spcPct val="100000"/>
              </a:lnSpc>
              <a:spcBef>
                <a:spcPts val="1400"/>
              </a:spcBef>
            </a:pPr>
            <a:r>
              <a:rPr lang="en-US" sz="1400" dirty="0">
                <a:solidFill>
                  <a:schemeClr val="accent3">
                    <a:lumMod val="25000"/>
                  </a:schemeClr>
                </a:solidFill>
                <a:latin typeface="Abadi" panose="020B0604020104020204" pitchFamily="34" charset="0"/>
              </a:rPr>
              <a:t>Which site has the highest launch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Which payload range(s) has the highest launch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Which payload range(s) has the lowest launch success rate?</a:t>
            </a:r>
          </a:p>
          <a:p>
            <a:pPr lvl="1">
              <a:lnSpc>
                <a:spcPct val="100000"/>
              </a:lnSpc>
              <a:spcBef>
                <a:spcPts val="1400"/>
              </a:spcBef>
            </a:pPr>
            <a:r>
              <a:rPr lang="en-US" sz="1400" dirty="0">
                <a:solidFill>
                  <a:schemeClr val="accent3">
                    <a:lumMod val="25000"/>
                  </a:schemeClr>
                </a:solidFill>
                <a:latin typeface="Abadi" panose="020B0604020104020204" pitchFamily="34" charset="0"/>
              </a:rPr>
              <a:t>Which F9 Booster version (v1.0, v1.1, FT, B4, B5, etc.) has the highest launch success rate?</a:t>
            </a:r>
          </a:p>
          <a:p>
            <a:pPr>
              <a:lnSpc>
                <a:spcPct val="100000"/>
              </a:lnSpc>
              <a:spcBef>
                <a:spcPts val="1400"/>
              </a:spcBef>
            </a:pPr>
            <a:r>
              <a:rPr lang="en-US" sz="1800" dirty="0">
                <a:solidFill>
                  <a:schemeClr val="accent3">
                    <a:lumMod val="25000"/>
                  </a:schemeClr>
                </a:solidFill>
                <a:latin typeface="Abadi" panose="020B0604020104020204" pitchFamily="34" charset="0"/>
              </a:rPr>
              <a:t>We will present some screenshots from the dashboard in this presentation, and we provided the link to the source files here:</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Dashboard Application with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83538" cy="4351338"/>
          </a:xfrm>
          <a:prstGeom prst="rect">
            <a:avLst/>
          </a:prstGeom>
        </p:spPr>
        <p:txBody>
          <a:bodyPr>
            <a:normAutofit/>
          </a:bodyPr>
          <a:lstStyle/>
          <a:p>
            <a:pPr marL="0" marR="0">
              <a:lnSpc>
                <a:spcPct val="107000"/>
              </a:lnSpc>
              <a:spcBef>
                <a:spcPts val="0"/>
              </a:spcBef>
              <a:spcAft>
                <a:spcPts val="800"/>
              </a:spcAft>
            </a:pPr>
            <a:r>
              <a:rPr lang="en-US" sz="2000" kern="1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Most of the cost savings that Space X advertises on Falcon 9 rocket launches</a:t>
            </a: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 are because Space X can reuse the first stage. We created a machine learning pipeline to predict if the first stage will land, given the data from the preceding stages. The flowchart is this page will show the steps we took to make this happen.</a:t>
            </a:r>
          </a:p>
          <a:p>
            <a:pPr marL="0" marR="0">
              <a:lnSpc>
                <a:spcPct val="107000"/>
              </a:lnSpc>
              <a:spcBef>
                <a:spcPts val="0"/>
              </a:spcBef>
              <a:spcAft>
                <a:spcPts val="800"/>
              </a:spcAft>
            </a:pP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Machine learning predictive analysis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8049DC10-6F1A-7622-E068-902F3F01AB8A}"/>
              </a:ext>
            </a:extLst>
          </p:cNvPr>
          <p:cNvGraphicFramePr/>
          <p:nvPr>
            <p:extLst>
              <p:ext uri="{D42A27DB-BD31-4B8C-83A1-F6EECF244321}">
                <p14:modId xmlns:p14="http://schemas.microsoft.com/office/powerpoint/2010/main" val="4013610079"/>
              </p:ext>
            </p:extLst>
          </p:nvPr>
        </p:nvGraphicFramePr>
        <p:xfrm>
          <a:off x="5984272" y="1549221"/>
          <a:ext cx="5461000" cy="4720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36692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algn="just">
              <a:lnSpc>
                <a:spcPct val="107000"/>
              </a:lnSpc>
              <a:spcBef>
                <a:spcPts val="0"/>
              </a:spcBef>
              <a:spcAft>
                <a:spcPts val="800"/>
              </a:spcAft>
            </a:pPr>
            <a:r>
              <a:rPr lang="en-US" sz="2000" dirty="0">
                <a:solidFill>
                  <a:schemeClr val="accent3">
                    <a:lumMod val="25000"/>
                  </a:schemeClr>
                </a:solidFill>
                <a:latin typeface="Abadi" panose="020B0604020104020204" pitchFamily="34" charset="0"/>
              </a:rPr>
              <a:t>Exploring the data, we were able to get some insight like the names of the unique launch sites in the space mission, or the average payload mass carried by booster version F9 v1.1, or total number of successful and failure mission outcomes. We also made some visualizations from the data to find the relationship between different variables. We used cat plots and scatter plots to visualize the relationships between numerical categorical variables like </a:t>
            </a:r>
            <a:r>
              <a:rPr lang="en-US" sz="2000" dirty="0" err="1">
                <a:solidFill>
                  <a:schemeClr val="accent3">
                    <a:lumMod val="25000"/>
                  </a:schemeClr>
                </a:solidFill>
                <a:latin typeface="Abadi" panose="020B0604020104020204" pitchFamily="34" charset="0"/>
              </a:rPr>
              <a:t>FlightNumber</a:t>
            </a:r>
            <a:r>
              <a:rPr lang="en-US" sz="2000" dirty="0">
                <a:solidFill>
                  <a:schemeClr val="accent3">
                    <a:lumMod val="25000"/>
                  </a:schemeClr>
                </a:solidFill>
                <a:latin typeface="Abadi" panose="020B0604020104020204" pitchFamily="34" charset="0"/>
              </a:rPr>
              <a:t> and </a:t>
            </a:r>
            <a:r>
              <a:rPr lang="en-US" sz="2000" dirty="0" err="1">
                <a:solidFill>
                  <a:schemeClr val="accent3">
                    <a:lumMod val="25000"/>
                  </a:schemeClr>
                </a:solidFill>
                <a:latin typeface="Abadi" panose="020B0604020104020204" pitchFamily="34" charset="0"/>
              </a:rPr>
              <a:t>PayloadMass</a:t>
            </a:r>
            <a:r>
              <a:rPr lang="en-US" sz="2000" dirty="0">
                <a:solidFill>
                  <a:schemeClr val="accent3">
                    <a:lumMod val="25000"/>
                  </a:schemeClr>
                </a:solidFill>
                <a:latin typeface="Abadi" panose="020B0604020104020204" pitchFamily="34" charset="0"/>
              </a:rPr>
              <a:t>, or between Flight Number and Launch Site or between Payload and Launch Site</a:t>
            </a:r>
          </a:p>
          <a:p>
            <a:pPr marL="0" algn="just">
              <a:lnSpc>
                <a:spcPct val="107000"/>
              </a:lnSpc>
              <a:spcBef>
                <a:spcPts val="0"/>
              </a:spcBef>
              <a:spcAft>
                <a:spcPts val="800"/>
              </a:spcAft>
            </a:pPr>
            <a:r>
              <a:rPr lang="en-US" sz="2000" dirty="0">
                <a:solidFill>
                  <a:schemeClr val="accent3">
                    <a:lumMod val="25000"/>
                  </a:schemeClr>
                </a:solidFill>
                <a:latin typeface="Abadi" panose="020B0604020104020204" pitchFamily="34" charset="0"/>
              </a:rPr>
              <a:t>We also created a machine learning pipeline to predict if the first stage will land, given the data from the preceding stages. We tried several machine learning models included: logistic regression, support vector machine, decision tree classification and k nearest neighbors. Compare the results (accuracy and confusion matrix) to choose the best model.</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2F5B069-94E3-9284-2E1E-F7ED3B1DF97A}"/>
              </a:ext>
            </a:extLst>
          </p:cNvPr>
          <p:cNvPicPr>
            <a:picLocks noChangeAspect="1"/>
          </p:cNvPicPr>
          <p:nvPr/>
        </p:nvPicPr>
        <p:blipFill>
          <a:blip r:embed="rId3"/>
          <a:stretch>
            <a:fillRect/>
          </a:stretch>
        </p:blipFill>
        <p:spPr>
          <a:xfrm>
            <a:off x="953311" y="1544101"/>
            <a:ext cx="10285378" cy="3449128"/>
          </a:xfrm>
          <a:prstGeom prst="rect">
            <a:avLst/>
          </a:prstGeom>
        </p:spPr>
      </p:pic>
      <p:sp>
        <p:nvSpPr>
          <p:cNvPr id="10" name="Content Placeholder 4">
            <a:extLst>
              <a:ext uri="{FF2B5EF4-FFF2-40B4-BE49-F238E27FC236}">
                <a16:creationId xmlns:a16="http://schemas.microsoft.com/office/drawing/2014/main" id="{33FBEBD7-6331-CA84-3102-25F0F65591AB}"/>
              </a:ext>
            </a:extLst>
          </p:cNvPr>
          <p:cNvSpPr txBox="1">
            <a:spLocks/>
          </p:cNvSpPr>
          <p:nvPr/>
        </p:nvSpPr>
        <p:spPr>
          <a:xfrm>
            <a:off x="1027262" y="5313899"/>
            <a:ext cx="10137476" cy="6559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400" dirty="0">
                <a:latin typeface="-apple-system"/>
              </a:rPr>
              <a:t>As</a:t>
            </a:r>
            <a:r>
              <a:rPr lang="en-US" sz="1400" b="0" i="0" dirty="0">
                <a:effectLst/>
                <a:latin typeface="-apple-system"/>
              </a:rPr>
              <a:t> the Flight Number increases, there is a general trend of more launches occurring over time. The distribution of launches varies across different launch sites, with some sites having a higher success rate than others. The patterns suggest that, over time, there has been an improvement in the success rate of launches at these sites.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A6E53F9-128E-BD6D-0E86-14B4A26A139B}"/>
              </a:ext>
            </a:extLst>
          </p:cNvPr>
          <p:cNvPicPr>
            <a:picLocks noChangeAspect="1"/>
          </p:cNvPicPr>
          <p:nvPr/>
        </p:nvPicPr>
        <p:blipFill>
          <a:blip r:embed="rId3"/>
          <a:stretch>
            <a:fillRect/>
          </a:stretch>
        </p:blipFill>
        <p:spPr>
          <a:xfrm>
            <a:off x="3103789" y="1555671"/>
            <a:ext cx="5848043" cy="3746657"/>
          </a:xfrm>
          <a:prstGeom prst="rect">
            <a:avLst/>
          </a:prstGeom>
        </p:spPr>
      </p:pic>
      <p:sp>
        <p:nvSpPr>
          <p:cNvPr id="7" name="Content Placeholder 4">
            <a:extLst>
              <a:ext uri="{FF2B5EF4-FFF2-40B4-BE49-F238E27FC236}">
                <a16:creationId xmlns:a16="http://schemas.microsoft.com/office/drawing/2014/main" id="{4EB8A2BF-F5BB-0068-11E1-C046865A8040}"/>
              </a:ext>
            </a:extLst>
          </p:cNvPr>
          <p:cNvSpPr txBox="1">
            <a:spLocks/>
          </p:cNvSpPr>
          <p:nvPr/>
        </p:nvSpPr>
        <p:spPr>
          <a:xfrm>
            <a:off x="1465006" y="5643717"/>
            <a:ext cx="9261987" cy="6559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600" b="0" i="0" dirty="0">
                <a:effectLst/>
                <a:latin typeface="-apple-system"/>
              </a:rPr>
              <a:t>VAFB-SLC launch site there are no rockets launched for heavy payload mass(greater than 10000)</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828800"/>
            <a:ext cx="5167086" cy="4100052"/>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6" action="ppaction://hlinksldjump"/>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7" action="ppaction://hlinksldjump"/>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8" action="ppaction://hlinksldjump"/>
              </a:rPr>
              <a:t>Insights drawn from EDA</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9" action="ppaction://hlinksldjump"/>
              </a:rPr>
              <a:t>Launch Sites Proximities Analysis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10" action="ppaction://hlinksldjump"/>
              </a:rPr>
              <a:t>Build a Dashboard with </a:t>
            </a:r>
            <a:r>
              <a:rPr lang="en-US" sz="2200" dirty="0" err="1">
                <a:solidFill>
                  <a:schemeClr val="accent3">
                    <a:lumMod val="25000"/>
                  </a:schemeClr>
                </a:solidFill>
                <a:latin typeface="Abadi"/>
                <a:hlinkClick r:id="rId10" action="ppaction://hlinksldjump"/>
              </a:rPr>
              <a:t>Plotly</a:t>
            </a:r>
            <a:r>
              <a:rPr lang="en-US" sz="2200" dirty="0">
                <a:solidFill>
                  <a:schemeClr val="accent3">
                    <a:lumMod val="25000"/>
                  </a:schemeClr>
                </a:solidFill>
                <a:latin typeface="Abadi"/>
                <a:hlinkClick r:id="rId10" action="ppaction://hlinksldjump"/>
              </a:rPr>
              <a:t> Dash</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11" action="ppaction://hlinksldjump"/>
              </a:rPr>
              <a:t>Predictive Analysis (Classification)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12" action="ppaction://hlinksldjump"/>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13" action="ppaction://hlinksldjump"/>
              </a:rPr>
              <a:t>Appendix</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2548EFE-3654-49DD-8B35-CF879F013E8C}"/>
              </a:ext>
            </a:extLst>
          </p:cNvPr>
          <p:cNvPicPr>
            <a:picLocks noChangeAspect="1"/>
          </p:cNvPicPr>
          <p:nvPr/>
        </p:nvPicPr>
        <p:blipFill>
          <a:blip r:embed="rId3"/>
          <a:stretch>
            <a:fillRect/>
          </a:stretch>
        </p:blipFill>
        <p:spPr>
          <a:xfrm>
            <a:off x="3304462" y="1448378"/>
            <a:ext cx="5583071" cy="3410167"/>
          </a:xfrm>
          <a:prstGeom prst="rect">
            <a:avLst/>
          </a:prstGeom>
        </p:spPr>
      </p:pic>
      <p:sp>
        <p:nvSpPr>
          <p:cNvPr id="7" name="Content Placeholder 4">
            <a:extLst>
              <a:ext uri="{FF2B5EF4-FFF2-40B4-BE49-F238E27FC236}">
                <a16:creationId xmlns:a16="http://schemas.microsoft.com/office/drawing/2014/main" id="{A042D071-2D10-0D36-68F8-7AF95A2F552C}"/>
              </a:ext>
            </a:extLst>
          </p:cNvPr>
          <p:cNvSpPr txBox="1">
            <a:spLocks/>
          </p:cNvSpPr>
          <p:nvPr/>
        </p:nvSpPr>
        <p:spPr>
          <a:xfrm>
            <a:off x="1268361" y="5014453"/>
            <a:ext cx="9458631" cy="13048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200" b="0" i="0" dirty="0">
                <a:effectLst/>
                <a:latin typeface="-apple-system"/>
              </a:rPr>
              <a:t>Observations:</a:t>
            </a:r>
          </a:p>
          <a:p>
            <a:pPr algn="l">
              <a:buFont typeface="Arial" panose="020B0604020202020204" pitchFamily="34" charset="0"/>
              <a:buChar char="•"/>
            </a:pPr>
            <a:r>
              <a:rPr lang="en-US" sz="1200" b="0" i="0" dirty="0">
                <a:effectLst/>
                <a:latin typeface="-apple-system"/>
              </a:rPr>
              <a:t>Orbits related to Earth observation, communication, and space station missions tend to have higher success rates.</a:t>
            </a:r>
          </a:p>
          <a:p>
            <a:pPr algn="l">
              <a:buFont typeface="Arial" panose="020B0604020202020204" pitchFamily="34" charset="0"/>
              <a:buChar char="•"/>
            </a:pPr>
            <a:r>
              <a:rPr lang="en-US" sz="1200" b="0" i="0" dirty="0">
                <a:effectLst/>
                <a:latin typeface="-apple-system"/>
              </a:rPr>
              <a:t>Geostationary orbits (GEO) also show a high success rate.</a:t>
            </a:r>
          </a:p>
          <a:p>
            <a:pPr algn="l">
              <a:buFont typeface="Arial" panose="020B0604020202020204" pitchFamily="34" charset="0"/>
              <a:buChar char="•"/>
            </a:pPr>
            <a:r>
              <a:rPr lang="en-US" sz="1200" b="0" i="0" dirty="0">
                <a:effectLst/>
                <a:latin typeface="-apple-system"/>
              </a:rPr>
              <a:t>Orbits associated with higher-energy trajectories, such as GTO (Geostationary Transfer Orbit), have a lower success rate compared to others.</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A367446-59FB-9044-FDEF-D0307DDD3BBD}"/>
              </a:ext>
            </a:extLst>
          </p:cNvPr>
          <p:cNvPicPr>
            <a:picLocks noChangeAspect="1"/>
          </p:cNvPicPr>
          <p:nvPr/>
        </p:nvPicPr>
        <p:blipFill>
          <a:blip r:embed="rId3"/>
          <a:stretch>
            <a:fillRect/>
          </a:stretch>
        </p:blipFill>
        <p:spPr>
          <a:xfrm>
            <a:off x="2261419" y="1569990"/>
            <a:ext cx="7669161" cy="3718019"/>
          </a:xfrm>
          <a:prstGeom prst="rect">
            <a:avLst/>
          </a:prstGeom>
        </p:spPr>
      </p:pic>
      <p:sp>
        <p:nvSpPr>
          <p:cNvPr id="7" name="Content Placeholder 4">
            <a:extLst>
              <a:ext uri="{FF2B5EF4-FFF2-40B4-BE49-F238E27FC236}">
                <a16:creationId xmlns:a16="http://schemas.microsoft.com/office/drawing/2014/main" id="{B82D22DE-711B-3D68-6FF2-A497FA11F809}"/>
              </a:ext>
            </a:extLst>
          </p:cNvPr>
          <p:cNvSpPr txBox="1">
            <a:spLocks/>
          </p:cNvSpPr>
          <p:nvPr/>
        </p:nvSpPr>
        <p:spPr>
          <a:xfrm>
            <a:off x="1465005" y="5492121"/>
            <a:ext cx="9261987" cy="8272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600" b="0" i="0" dirty="0">
                <a:effectLst/>
                <a:latin typeface="-apple-system"/>
              </a:rPr>
              <a:t>In the LEO orbit the Success appears related to the number of flights; on the other hand, there seems to be no relationship between flight number when in GTO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1E87224-2F6B-2710-DD7D-CD7319C34C40}"/>
              </a:ext>
            </a:extLst>
          </p:cNvPr>
          <p:cNvPicPr>
            <a:picLocks noChangeAspect="1"/>
          </p:cNvPicPr>
          <p:nvPr/>
        </p:nvPicPr>
        <p:blipFill>
          <a:blip r:embed="rId3"/>
          <a:stretch>
            <a:fillRect/>
          </a:stretch>
        </p:blipFill>
        <p:spPr>
          <a:xfrm>
            <a:off x="2070755" y="1440426"/>
            <a:ext cx="7456703" cy="3591949"/>
          </a:xfrm>
          <a:prstGeom prst="rect">
            <a:avLst/>
          </a:prstGeom>
        </p:spPr>
      </p:pic>
      <p:sp>
        <p:nvSpPr>
          <p:cNvPr id="7" name="Content Placeholder 4">
            <a:extLst>
              <a:ext uri="{FF2B5EF4-FFF2-40B4-BE49-F238E27FC236}">
                <a16:creationId xmlns:a16="http://schemas.microsoft.com/office/drawing/2014/main" id="{36BF7FAD-2720-0222-61D7-6C9583E6CC2B}"/>
              </a:ext>
            </a:extLst>
          </p:cNvPr>
          <p:cNvSpPr txBox="1">
            <a:spLocks/>
          </p:cNvSpPr>
          <p:nvPr/>
        </p:nvSpPr>
        <p:spPr>
          <a:xfrm>
            <a:off x="1212462" y="5171768"/>
            <a:ext cx="9455538" cy="11475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600" b="0" i="0" dirty="0">
                <a:effectLst/>
                <a:latin typeface="-apple-system"/>
              </a:rPr>
              <a:t>With heavy payloads the successful landing or positive landing rate are more for Polar, LEO and ISS.</a:t>
            </a:r>
          </a:p>
          <a:p>
            <a:pPr algn="l"/>
            <a:r>
              <a:rPr lang="en-US" sz="1600" b="0" i="0" dirty="0">
                <a:effectLst/>
                <a:latin typeface="-apple-system"/>
              </a:rPr>
              <a:t>However, for GTO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280879" cy="820927"/>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2938247-DF63-3D6B-1A41-0A648A21D470}"/>
              </a:ext>
            </a:extLst>
          </p:cNvPr>
          <p:cNvPicPr>
            <a:picLocks noChangeAspect="1"/>
          </p:cNvPicPr>
          <p:nvPr/>
        </p:nvPicPr>
        <p:blipFill>
          <a:blip r:embed="rId3"/>
          <a:stretch>
            <a:fillRect/>
          </a:stretch>
        </p:blipFill>
        <p:spPr>
          <a:xfrm>
            <a:off x="4624387" y="1634842"/>
            <a:ext cx="5991225" cy="43815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11358" cy="3749265"/>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We used this query to find the names of the unique launch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We can see the use of select </a:t>
            </a:r>
            <a:r>
              <a:rPr lang="en-US" sz="2200" b="1" dirty="0">
                <a:solidFill>
                  <a:schemeClr val="accent3">
                    <a:lumMod val="25000"/>
                  </a:schemeClr>
                </a:solidFill>
                <a:latin typeface="Abadi" panose="020B0604020104020204" pitchFamily="34" charset="0"/>
              </a:rPr>
              <a:t>Distinct</a:t>
            </a:r>
            <a:r>
              <a:rPr lang="en-US" sz="2200" dirty="0">
                <a:solidFill>
                  <a:schemeClr val="accent3">
                    <a:lumMod val="25000"/>
                  </a:schemeClr>
                </a:solidFill>
                <a:latin typeface="Abadi" panose="020B0604020104020204" pitchFamily="34" charset="0"/>
              </a:rPr>
              <a:t> to get this result</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12A76DB6-7552-CA7B-6F76-6790B7C7C179}"/>
              </a:ext>
            </a:extLst>
          </p:cNvPr>
          <p:cNvPicPr>
            <a:picLocks noChangeAspect="1"/>
          </p:cNvPicPr>
          <p:nvPr/>
        </p:nvPicPr>
        <p:blipFill>
          <a:blip r:embed="rId3"/>
          <a:stretch>
            <a:fillRect/>
          </a:stretch>
        </p:blipFill>
        <p:spPr>
          <a:xfrm>
            <a:off x="5958150" y="1825625"/>
            <a:ext cx="5566946" cy="328714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455" cy="91757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this query, we found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use of “where … like …” and “limit 5” to get this result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620EB57-48BE-8C9A-921C-D71F8ECBC0F6}"/>
              </a:ext>
            </a:extLst>
          </p:cNvPr>
          <p:cNvPicPr>
            <a:picLocks noChangeAspect="1"/>
          </p:cNvPicPr>
          <p:nvPr/>
        </p:nvPicPr>
        <p:blipFill>
          <a:blip r:embed="rId3"/>
          <a:stretch>
            <a:fillRect/>
          </a:stretch>
        </p:blipFill>
        <p:spPr>
          <a:xfrm>
            <a:off x="806882" y="3182836"/>
            <a:ext cx="10441858" cy="240310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use of “where … like …” to get this result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6B15628-9708-3238-E888-F74547E781BF}"/>
              </a:ext>
            </a:extLst>
          </p:cNvPr>
          <p:cNvPicPr>
            <a:picLocks noChangeAspect="1"/>
          </p:cNvPicPr>
          <p:nvPr/>
        </p:nvPicPr>
        <p:blipFill>
          <a:blip r:embed="rId3"/>
          <a:stretch>
            <a:fillRect/>
          </a:stretch>
        </p:blipFill>
        <p:spPr>
          <a:xfrm>
            <a:off x="3137008" y="3195484"/>
            <a:ext cx="5917983" cy="218267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We can see the use of AVG to get this result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42D335-895D-E554-9640-95FEC231DF32}"/>
              </a:ext>
            </a:extLst>
          </p:cNvPr>
          <p:cNvPicPr>
            <a:picLocks noChangeAspect="1"/>
          </p:cNvPicPr>
          <p:nvPr/>
        </p:nvPicPr>
        <p:blipFill>
          <a:blip r:embed="rId3"/>
          <a:stretch>
            <a:fillRect/>
          </a:stretch>
        </p:blipFill>
        <p:spPr>
          <a:xfrm>
            <a:off x="3086577" y="3081451"/>
            <a:ext cx="6018845" cy="22061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found the date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the use of min function to get this result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6C01206-885B-F724-2DB0-84E31044ECE2}"/>
              </a:ext>
            </a:extLst>
          </p:cNvPr>
          <p:cNvPicPr>
            <a:picLocks noChangeAspect="1"/>
          </p:cNvPicPr>
          <p:nvPr/>
        </p:nvPicPr>
        <p:blipFill>
          <a:blip r:embed="rId3"/>
          <a:stretch>
            <a:fillRect/>
          </a:stretch>
        </p:blipFill>
        <p:spPr>
          <a:xfrm>
            <a:off x="3562799" y="3022344"/>
            <a:ext cx="5066401" cy="234642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listed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can see the use of Between to apply the condition</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79504712-E8A1-2214-995F-515054DAC168}"/>
              </a:ext>
            </a:extLst>
          </p:cNvPr>
          <p:cNvPicPr>
            <a:picLocks noChangeAspect="1"/>
          </p:cNvPicPr>
          <p:nvPr/>
        </p:nvPicPr>
        <p:blipFill>
          <a:blip r:embed="rId3"/>
          <a:stretch>
            <a:fillRect/>
          </a:stretch>
        </p:blipFill>
        <p:spPr>
          <a:xfrm>
            <a:off x="4124325" y="3252788"/>
            <a:ext cx="3943350" cy="29241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00981"/>
            <a:ext cx="10326708" cy="44540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5D79484A-00F8-2DC3-9859-CE011BC4641F}"/>
              </a:ext>
            </a:extLst>
          </p:cNvPr>
          <p:cNvSpPr txBox="1">
            <a:spLocks/>
          </p:cNvSpPr>
          <p:nvPr/>
        </p:nvSpPr>
        <p:spPr>
          <a:xfrm>
            <a:off x="828068" y="1789471"/>
            <a:ext cx="10530114" cy="440485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a:lnSpc>
                <a:spcPct val="150000"/>
              </a:lnSpc>
              <a:spcBef>
                <a:spcPts val="0"/>
              </a:spcBef>
              <a:spcAft>
                <a:spcPts val="800"/>
              </a:spcAft>
            </a:pPr>
            <a:r>
              <a:rPr lang="en-US" sz="2100" dirty="0">
                <a:solidFill>
                  <a:schemeClr val="accent3">
                    <a:lumMod val="25000"/>
                  </a:schemeClr>
                </a:solidFill>
                <a:latin typeface="Abadi" panose="020B0604020104020204" pitchFamily="34" charset="0"/>
              </a:rPr>
              <a:t>This project is focused on predicting the success of Falcon 9 first stage landings, crucial for reducing SpaceX launch costs. Methodologies:</a:t>
            </a:r>
          </a:p>
          <a:p>
            <a:pPr marL="0" marR="0">
              <a:lnSpc>
                <a:spcPct val="150000"/>
              </a:lnSpc>
              <a:spcBef>
                <a:spcPts val="0"/>
              </a:spcBef>
              <a:spcAft>
                <a:spcPts val="800"/>
              </a:spcAft>
            </a:pPr>
            <a:r>
              <a:rPr lang="en-US" sz="2000" b="1" dirty="0">
                <a:solidFill>
                  <a:schemeClr val="accent3">
                    <a:lumMod val="25000"/>
                  </a:schemeClr>
                </a:solidFill>
                <a:latin typeface="Abadi" panose="020B0604020104020204" pitchFamily="34" charset="0"/>
              </a:rPr>
              <a:t>Problem Definition</a:t>
            </a:r>
            <a:r>
              <a:rPr lang="en-US" sz="2000" dirty="0">
                <a:solidFill>
                  <a:schemeClr val="accent3">
                    <a:lumMod val="25000"/>
                  </a:schemeClr>
                </a:solidFill>
                <a:latin typeface="Abadi" panose="020B0604020104020204" pitchFamily="34" charset="0"/>
              </a:rPr>
              <a:t>: Determine Falcon 9 first stage landing probability for cost estimation.</a:t>
            </a:r>
          </a:p>
          <a:p>
            <a:pPr marL="0" marR="0">
              <a:lnSpc>
                <a:spcPct val="150000"/>
              </a:lnSpc>
              <a:spcBef>
                <a:spcPts val="0"/>
              </a:spcBef>
              <a:spcAft>
                <a:spcPts val="800"/>
              </a:spcAft>
            </a:pPr>
            <a:r>
              <a:rPr lang="en-US" sz="2000" b="1" dirty="0">
                <a:solidFill>
                  <a:schemeClr val="accent3">
                    <a:lumMod val="25000"/>
                  </a:schemeClr>
                </a:solidFill>
                <a:latin typeface="Abadi" panose="020B0604020104020204" pitchFamily="34" charset="0"/>
              </a:rPr>
              <a:t>Data Handling</a:t>
            </a:r>
            <a:r>
              <a:rPr lang="en-US" sz="2000" dirty="0">
                <a:solidFill>
                  <a:schemeClr val="accent3">
                    <a:lumMod val="25000"/>
                  </a:schemeClr>
                </a:solidFill>
                <a:latin typeface="Abadi" panose="020B0604020104020204" pitchFamily="34" charset="0"/>
              </a:rPr>
              <a:t>: Python and Pandas for dataset collection, cleaning, and preprocessing.</a:t>
            </a:r>
          </a:p>
          <a:p>
            <a:pPr marL="0" marR="0">
              <a:lnSpc>
                <a:spcPct val="150000"/>
              </a:lnSpc>
              <a:spcBef>
                <a:spcPts val="0"/>
              </a:spcBef>
              <a:spcAft>
                <a:spcPts val="800"/>
              </a:spcAft>
            </a:pPr>
            <a:r>
              <a:rPr lang="en-US" sz="2000" b="1" dirty="0">
                <a:solidFill>
                  <a:schemeClr val="accent3">
                    <a:lumMod val="25000"/>
                  </a:schemeClr>
                </a:solidFill>
                <a:latin typeface="Abadi" panose="020B0604020104020204" pitchFamily="34" charset="0"/>
              </a:rPr>
              <a:t>EDA</a:t>
            </a:r>
            <a:r>
              <a:rPr lang="en-US" sz="2000" dirty="0">
                <a:solidFill>
                  <a:schemeClr val="accent3">
                    <a:lumMod val="25000"/>
                  </a:schemeClr>
                </a:solidFill>
                <a:latin typeface="Abadi" panose="020B0604020104020204" pitchFamily="34" charset="0"/>
              </a:rPr>
              <a:t>: Explored dataset for insights into landing success factors.</a:t>
            </a:r>
          </a:p>
          <a:p>
            <a:pPr marL="0" marR="0">
              <a:lnSpc>
                <a:spcPct val="150000"/>
              </a:lnSpc>
              <a:spcBef>
                <a:spcPts val="0"/>
              </a:spcBef>
              <a:spcAft>
                <a:spcPts val="800"/>
              </a:spcAft>
            </a:pPr>
            <a:r>
              <a:rPr lang="en-US" sz="2000" b="1" dirty="0">
                <a:solidFill>
                  <a:schemeClr val="accent3">
                    <a:lumMod val="25000"/>
                  </a:schemeClr>
                </a:solidFill>
                <a:latin typeface="Abadi" panose="020B0604020104020204" pitchFamily="34" charset="0"/>
              </a:rPr>
              <a:t>Machine Learning</a:t>
            </a:r>
            <a:r>
              <a:rPr lang="en-US" sz="2000" dirty="0">
                <a:solidFill>
                  <a:schemeClr val="accent3">
                    <a:lumMod val="25000"/>
                  </a:schemeClr>
                </a:solidFill>
                <a:latin typeface="Abadi" panose="020B0604020104020204" pitchFamily="34" charset="0"/>
              </a:rPr>
              <a:t>: Logistic Regression, SVM, Decision Tree, and KNN models for predictions.</a:t>
            </a:r>
          </a:p>
          <a:p>
            <a:pPr marL="0" marR="0">
              <a:lnSpc>
                <a:spcPct val="150000"/>
              </a:lnSpc>
              <a:spcBef>
                <a:spcPts val="0"/>
              </a:spcBef>
              <a:spcAft>
                <a:spcPts val="800"/>
              </a:spcAft>
            </a:pPr>
            <a:r>
              <a:rPr lang="en-US" sz="2000" b="1" dirty="0">
                <a:solidFill>
                  <a:schemeClr val="accent3">
                    <a:lumMod val="25000"/>
                  </a:schemeClr>
                </a:solidFill>
                <a:latin typeface="Abadi" panose="020B0604020104020204" pitchFamily="34" charset="0"/>
              </a:rPr>
              <a:t>Hyperparameter Tuning</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optimized model performance.</a:t>
            </a:r>
          </a:p>
          <a:p>
            <a:pPr marL="0" marR="0">
              <a:lnSpc>
                <a:spcPct val="150000"/>
              </a:lnSpc>
              <a:spcBef>
                <a:spcPts val="0"/>
              </a:spcBef>
              <a:spcAft>
                <a:spcPts val="800"/>
              </a:spcAft>
            </a:pPr>
            <a:r>
              <a:rPr lang="en-US" sz="2000" b="1" dirty="0">
                <a:solidFill>
                  <a:schemeClr val="accent3">
                    <a:lumMod val="25000"/>
                  </a:schemeClr>
                </a:solidFill>
                <a:latin typeface="Abadi" panose="020B0604020104020204" pitchFamily="34" charset="0"/>
              </a:rPr>
              <a:t>Model Evaluation</a:t>
            </a:r>
            <a:r>
              <a:rPr lang="en-US" sz="2000" dirty="0">
                <a:solidFill>
                  <a:schemeClr val="accent3">
                    <a:lumMod val="25000"/>
                  </a:schemeClr>
                </a:solidFill>
                <a:latin typeface="Abadi" panose="020B0604020104020204" pitchFamily="34" charset="0"/>
              </a:rPr>
              <a:t>: Accuracy and confusion matrices assessed model reliability.</a:t>
            </a:r>
          </a:p>
          <a:p>
            <a:pPr marL="0" marR="0">
              <a:lnSpc>
                <a:spcPct val="150000"/>
              </a:lnSpc>
              <a:spcBef>
                <a:spcPts val="0"/>
              </a:spcBef>
              <a:spcAft>
                <a:spcPts val="800"/>
              </a:spcAft>
            </a:pPr>
            <a:r>
              <a:rPr lang="en-US" sz="2000" b="1" dirty="0">
                <a:solidFill>
                  <a:schemeClr val="accent3">
                    <a:lumMod val="25000"/>
                  </a:schemeClr>
                </a:solidFill>
                <a:latin typeface="Abadi" panose="020B0604020104020204" pitchFamily="34" charset="0"/>
              </a:rPr>
              <a:t>Conclusion</a:t>
            </a:r>
            <a:r>
              <a:rPr lang="en-US" sz="2000" dirty="0">
                <a:solidFill>
                  <a:schemeClr val="accent3">
                    <a:lumMod val="25000"/>
                  </a:schemeClr>
                </a:solidFill>
                <a:latin typeface="Abadi" panose="020B0604020104020204" pitchFamily="34" charset="0"/>
              </a:rPr>
              <a:t>:</a:t>
            </a:r>
          </a:p>
          <a:p>
            <a:pPr marL="0" marR="0">
              <a:lnSpc>
                <a:spcPct val="150000"/>
              </a:lnSpc>
              <a:spcBef>
                <a:spcPts val="0"/>
              </a:spcBef>
              <a:spcAft>
                <a:spcPts val="800"/>
              </a:spcAft>
            </a:pPr>
            <a:r>
              <a:rPr lang="en-US" sz="2000" dirty="0">
                <a:solidFill>
                  <a:schemeClr val="accent3">
                    <a:lumMod val="25000"/>
                  </a:schemeClr>
                </a:solidFill>
                <a:latin typeface="Abadi" panose="020B0604020104020204" pitchFamily="34" charset="0"/>
              </a:rPr>
              <a:t>Accurate Support Vector Machine predictions offer insights, optimizing SpaceX launch costs.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To get this result, we used “Count” and “Group by”</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7B83146-F1EF-E6A4-6C4A-842BB5275D82}"/>
              </a:ext>
            </a:extLst>
          </p:cNvPr>
          <p:cNvPicPr>
            <a:picLocks noChangeAspect="1"/>
          </p:cNvPicPr>
          <p:nvPr/>
        </p:nvPicPr>
        <p:blipFill>
          <a:blip r:embed="rId3"/>
          <a:stretch>
            <a:fillRect/>
          </a:stretch>
        </p:blipFill>
        <p:spPr>
          <a:xfrm>
            <a:off x="4045359" y="3023418"/>
            <a:ext cx="4101281" cy="28141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9749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listed the names of the boosters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We use max function to get this result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6C03FB34-52F8-1F7A-CED8-CD2067C8E2FC}"/>
              </a:ext>
            </a:extLst>
          </p:cNvPr>
          <p:cNvPicPr>
            <a:picLocks noChangeAspect="1"/>
          </p:cNvPicPr>
          <p:nvPr/>
        </p:nvPicPr>
        <p:blipFill>
          <a:blip r:embed="rId3"/>
          <a:stretch>
            <a:fillRect/>
          </a:stretch>
        </p:blipFill>
        <p:spPr>
          <a:xfrm>
            <a:off x="8052619" y="1525808"/>
            <a:ext cx="3232992" cy="449976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listed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We used multiple conditions for this query</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C4E8AD0-6B2A-E28A-ADBC-7258C7835FAB}"/>
              </a:ext>
            </a:extLst>
          </p:cNvPr>
          <p:cNvPicPr>
            <a:picLocks noChangeAspect="1"/>
          </p:cNvPicPr>
          <p:nvPr/>
        </p:nvPicPr>
        <p:blipFill>
          <a:blip r:embed="rId3"/>
          <a:stretch>
            <a:fillRect/>
          </a:stretch>
        </p:blipFill>
        <p:spPr>
          <a:xfrm>
            <a:off x="3890962" y="3195638"/>
            <a:ext cx="4410075" cy="29813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76364" cy="4351338"/>
          </a:xfrm>
          <a:prstGeom prst="rect">
            <a:avLst/>
          </a:prstGeom>
        </p:spPr>
        <p:txBody>
          <a:bodyPr lIns="91440" tIns="45720" rIns="91440" bIns="45720" anchor="t"/>
          <a:lstStyle/>
          <a:p>
            <a:pPr algn="just">
              <a:lnSpc>
                <a:spcPct val="100000"/>
              </a:lnSpc>
              <a:spcBef>
                <a:spcPts val="1400"/>
              </a:spcBef>
            </a:pPr>
            <a:r>
              <a:rPr lang="en-US" sz="2200" dirty="0">
                <a:solidFill>
                  <a:schemeClr val="accent3">
                    <a:lumMod val="25000"/>
                  </a:schemeClr>
                </a:solidFill>
                <a:latin typeface="Abadi"/>
              </a:rPr>
              <a:t>We ranked the count of landing outcomes (such as Failure (drone ship) or Success (ground pad)) between the date 2010-06-04 and 2017-03-20, in descending order</a:t>
            </a:r>
          </a:p>
          <a:p>
            <a:pPr algn="just">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used multiple conditions and “Group by” for this query</a:t>
            </a:r>
            <a:endParaRPr lang="en-US" sz="24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84802D1-2E56-2291-2B92-A435A7AB36BE}"/>
              </a:ext>
            </a:extLst>
          </p:cNvPr>
          <p:cNvPicPr>
            <a:picLocks noChangeAspect="1"/>
          </p:cNvPicPr>
          <p:nvPr/>
        </p:nvPicPr>
        <p:blipFill>
          <a:blip r:embed="rId3"/>
          <a:stretch>
            <a:fillRect/>
          </a:stretch>
        </p:blipFill>
        <p:spPr>
          <a:xfrm>
            <a:off x="7659329" y="1532339"/>
            <a:ext cx="3626282" cy="449323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30054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created a map with Folium and marked all launch sites’ locations on the map</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 on the map</a:t>
            </a:r>
          </a:p>
        </p:txBody>
      </p:sp>
      <p:pic>
        <p:nvPicPr>
          <p:cNvPr id="6" name="Picture 5">
            <a:extLst>
              <a:ext uri="{FF2B5EF4-FFF2-40B4-BE49-F238E27FC236}">
                <a16:creationId xmlns:a16="http://schemas.microsoft.com/office/drawing/2014/main" id="{54F7F101-4EDC-601F-D6A6-B561B0A9E90C}"/>
              </a:ext>
            </a:extLst>
          </p:cNvPr>
          <p:cNvPicPr>
            <a:picLocks noChangeAspect="1"/>
          </p:cNvPicPr>
          <p:nvPr/>
        </p:nvPicPr>
        <p:blipFill>
          <a:blip r:embed="rId3"/>
          <a:stretch>
            <a:fillRect/>
          </a:stretch>
        </p:blipFill>
        <p:spPr>
          <a:xfrm>
            <a:off x="4501047" y="2044699"/>
            <a:ext cx="6956925" cy="31956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396913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updated our map to color-label launch outcomes on the map</a:t>
            </a:r>
            <a:endParaRPr lang="en-US" sz="16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a:t>
            </a:r>
          </a:p>
        </p:txBody>
      </p:sp>
      <p:pic>
        <p:nvPicPr>
          <p:cNvPr id="7" name="Picture 6">
            <a:extLst>
              <a:ext uri="{FF2B5EF4-FFF2-40B4-BE49-F238E27FC236}">
                <a16:creationId xmlns:a16="http://schemas.microsoft.com/office/drawing/2014/main" id="{7D2866DE-F32C-6DCA-DA95-6F808F058913}"/>
              </a:ext>
            </a:extLst>
          </p:cNvPr>
          <p:cNvPicPr>
            <a:picLocks noChangeAspect="1"/>
          </p:cNvPicPr>
          <p:nvPr/>
        </p:nvPicPr>
        <p:blipFill>
          <a:blip r:embed="rId3"/>
          <a:stretch>
            <a:fillRect/>
          </a:stretch>
        </p:blipFill>
        <p:spPr>
          <a:xfrm>
            <a:off x="5497532" y="1595438"/>
            <a:ext cx="5864279" cy="431180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4618066"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updated the map to draw a </a:t>
            </a:r>
            <a:r>
              <a:rPr lang="en-US" sz="2200" dirty="0" err="1">
                <a:solidFill>
                  <a:schemeClr val="accent3">
                    <a:lumMod val="25000"/>
                  </a:schemeClr>
                </a:solidFill>
                <a:latin typeface="Abadi" panose="020B0604020104020204" pitchFamily="34" charset="0"/>
              </a:rPr>
              <a:t>PolyLine</a:t>
            </a:r>
            <a:r>
              <a:rPr lang="en-US" sz="2200" dirty="0">
                <a:solidFill>
                  <a:schemeClr val="accent3">
                    <a:lumMod val="25000"/>
                  </a:schemeClr>
                </a:solidFill>
                <a:latin typeface="Abadi" panose="020B0604020104020204" pitchFamily="34" charset="0"/>
              </a:rPr>
              <a:t> between a launch site to the selected coastline point</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distance to its proximities</a:t>
            </a:r>
          </a:p>
        </p:txBody>
      </p:sp>
      <p:pic>
        <p:nvPicPr>
          <p:cNvPr id="15" name="Picture 14">
            <a:extLst>
              <a:ext uri="{FF2B5EF4-FFF2-40B4-BE49-F238E27FC236}">
                <a16:creationId xmlns:a16="http://schemas.microsoft.com/office/drawing/2014/main" id="{CCAD4082-E7B6-33AF-3C9E-8B3619FF8F12}"/>
              </a:ext>
            </a:extLst>
          </p:cNvPr>
          <p:cNvPicPr>
            <a:picLocks noChangeAspect="1"/>
          </p:cNvPicPr>
          <p:nvPr/>
        </p:nvPicPr>
        <p:blipFill>
          <a:blip r:embed="rId3"/>
          <a:stretch>
            <a:fillRect/>
          </a:stretch>
        </p:blipFill>
        <p:spPr>
          <a:xfrm>
            <a:off x="5853444" y="1484787"/>
            <a:ext cx="5432167" cy="440181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Lunches by Site</a:t>
            </a:r>
          </a:p>
        </p:txBody>
      </p:sp>
      <p:pic>
        <p:nvPicPr>
          <p:cNvPr id="4" name="Picture 3" descr="A pie chart with different colored circles&#10;&#10;Description automatically generated">
            <a:extLst>
              <a:ext uri="{FF2B5EF4-FFF2-40B4-BE49-F238E27FC236}">
                <a16:creationId xmlns:a16="http://schemas.microsoft.com/office/drawing/2014/main" id="{E24F7421-C5EB-2EA9-5B96-5DD8AED3330F}"/>
              </a:ext>
            </a:extLst>
          </p:cNvPr>
          <p:cNvPicPr>
            <a:picLocks noChangeAspect="1"/>
          </p:cNvPicPr>
          <p:nvPr/>
        </p:nvPicPr>
        <p:blipFill>
          <a:blip r:embed="rId3"/>
          <a:stretch>
            <a:fillRect/>
          </a:stretch>
        </p:blipFill>
        <p:spPr>
          <a:xfrm>
            <a:off x="1726222" y="1703434"/>
            <a:ext cx="8739556" cy="3451131"/>
          </a:xfrm>
          <a:prstGeom prst="rect">
            <a:avLst/>
          </a:prstGeom>
        </p:spPr>
      </p:pic>
      <p:sp>
        <p:nvSpPr>
          <p:cNvPr id="2" name="Content Placeholder 4">
            <a:extLst>
              <a:ext uri="{FF2B5EF4-FFF2-40B4-BE49-F238E27FC236}">
                <a16:creationId xmlns:a16="http://schemas.microsoft.com/office/drawing/2014/main" id="{98012F05-8507-6C66-CD51-4A5AC5362E67}"/>
              </a:ext>
            </a:extLst>
          </p:cNvPr>
          <p:cNvSpPr txBox="1">
            <a:spLocks/>
          </p:cNvSpPr>
          <p:nvPr/>
        </p:nvSpPr>
        <p:spPr>
          <a:xfrm>
            <a:off x="2233470" y="5261613"/>
            <a:ext cx="7725060" cy="6569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As we see, KSC LC-39A has the most successful lunches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89471"/>
            <a:ext cx="10530114" cy="44048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50000"/>
              </a:lnSpc>
              <a:spcBef>
                <a:spcPts val="1400"/>
              </a:spcBef>
              <a:buNone/>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predict if the Falcon 9 first stage will land successfully.</a:t>
            </a:r>
          </a:p>
        </p:txBody>
      </p:sp>
    </p:spTree>
    <p:extLst>
      <p:ext uri="{BB962C8B-B14F-4D97-AF65-F5344CB8AC3E}">
        <p14:creationId xmlns:p14="http://schemas.microsoft.com/office/powerpoint/2010/main" val="2560061391"/>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 for the Site with the Highest Lunch</a:t>
            </a:r>
          </a:p>
        </p:txBody>
      </p:sp>
      <p:pic>
        <p:nvPicPr>
          <p:cNvPr id="4" name="Picture 3" descr="A screenshot of a graph&#10;&#10;Description automatically generated">
            <a:extLst>
              <a:ext uri="{FF2B5EF4-FFF2-40B4-BE49-F238E27FC236}">
                <a16:creationId xmlns:a16="http://schemas.microsoft.com/office/drawing/2014/main" id="{E01C976C-6C3B-146D-2A88-7095E80A70BA}"/>
              </a:ext>
            </a:extLst>
          </p:cNvPr>
          <p:cNvPicPr>
            <a:picLocks noChangeAspect="1"/>
          </p:cNvPicPr>
          <p:nvPr/>
        </p:nvPicPr>
        <p:blipFill>
          <a:blip r:embed="rId3"/>
          <a:stretch>
            <a:fillRect/>
          </a:stretch>
        </p:blipFill>
        <p:spPr>
          <a:xfrm>
            <a:off x="1400504" y="1700951"/>
            <a:ext cx="9390992" cy="3456098"/>
          </a:xfrm>
          <a:prstGeom prst="rect">
            <a:avLst/>
          </a:prstGeom>
        </p:spPr>
      </p:pic>
      <p:sp>
        <p:nvSpPr>
          <p:cNvPr id="2" name="Content Placeholder 4">
            <a:extLst>
              <a:ext uri="{FF2B5EF4-FFF2-40B4-BE49-F238E27FC236}">
                <a16:creationId xmlns:a16="http://schemas.microsoft.com/office/drawing/2014/main" id="{909E8D9D-00FF-D3B6-D918-CBE3C1F859FB}"/>
              </a:ext>
            </a:extLst>
          </p:cNvPr>
          <p:cNvSpPr txBox="1">
            <a:spLocks/>
          </p:cNvSpPr>
          <p:nvPr/>
        </p:nvSpPr>
        <p:spPr>
          <a:xfrm>
            <a:off x="1897625" y="5397910"/>
            <a:ext cx="8396749" cy="520614"/>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ratio for KSC LC-39A (The site with most successful )lunches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
        <p:nvSpPr>
          <p:cNvPr id="2" name="Content Placeholder 4">
            <a:extLst>
              <a:ext uri="{FF2B5EF4-FFF2-40B4-BE49-F238E27FC236}">
                <a16:creationId xmlns:a16="http://schemas.microsoft.com/office/drawing/2014/main" id="{804F8A70-3BF6-C3C3-B3CE-ACBD36546F9B}"/>
              </a:ext>
            </a:extLst>
          </p:cNvPr>
          <p:cNvSpPr txBox="1">
            <a:spLocks/>
          </p:cNvSpPr>
          <p:nvPr/>
        </p:nvSpPr>
        <p:spPr>
          <a:xfrm>
            <a:off x="2498167" y="5343588"/>
            <a:ext cx="7195665" cy="6569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Correlation between payload Mass and Launch Success</a:t>
            </a:r>
          </a:p>
        </p:txBody>
      </p:sp>
      <p:pic>
        <p:nvPicPr>
          <p:cNvPr id="6" name="Picture 5">
            <a:extLst>
              <a:ext uri="{FF2B5EF4-FFF2-40B4-BE49-F238E27FC236}">
                <a16:creationId xmlns:a16="http://schemas.microsoft.com/office/drawing/2014/main" id="{FAB1A18B-1347-3377-FA7D-30751274A0E4}"/>
              </a:ext>
            </a:extLst>
          </p:cNvPr>
          <p:cNvPicPr>
            <a:picLocks noChangeAspect="1"/>
          </p:cNvPicPr>
          <p:nvPr/>
        </p:nvPicPr>
        <p:blipFill>
          <a:blip r:embed="rId3"/>
          <a:stretch>
            <a:fillRect/>
          </a:stretch>
        </p:blipFill>
        <p:spPr>
          <a:xfrm>
            <a:off x="1689173" y="1876476"/>
            <a:ext cx="8677275" cy="29718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1" name="Picture 10">
            <a:extLst>
              <a:ext uri="{FF2B5EF4-FFF2-40B4-BE49-F238E27FC236}">
                <a16:creationId xmlns:a16="http://schemas.microsoft.com/office/drawing/2014/main" id="{5141940B-CB48-7491-1C08-ECF46F5A27FD}"/>
              </a:ext>
            </a:extLst>
          </p:cNvPr>
          <p:cNvPicPr>
            <a:picLocks noChangeAspect="1"/>
          </p:cNvPicPr>
          <p:nvPr/>
        </p:nvPicPr>
        <p:blipFill>
          <a:blip r:embed="rId3"/>
          <a:stretch>
            <a:fillRect/>
          </a:stretch>
        </p:blipFill>
        <p:spPr>
          <a:xfrm>
            <a:off x="2227336" y="1644073"/>
            <a:ext cx="7600950" cy="43815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7236402-9941-D6E2-C97F-A26BA3C7E609}"/>
              </a:ext>
            </a:extLst>
          </p:cNvPr>
          <p:cNvPicPr>
            <a:picLocks noChangeAspect="1"/>
          </p:cNvPicPr>
          <p:nvPr/>
        </p:nvPicPr>
        <p:blipFill>
          <a:blip r:embed="rId3"/>
          <a:stretch>
            <a:fillRect/>
          </a:stretch>
        </p:blipFill>
        <p:spPr>
          <a:xfrm>
            <a:off x="5573639" y="1488230"/>
            <a:ext cx="5848350" cy="4438650"/>
          </a:xfrm>
          <a:prstGeom prst="rect">
            <a:avLst/>
          </a:prstGeom>
        </p:spPr>
      </p:pic>
      <p:sp>
        <p:nvSpPr>
          <p:cNvPr id="6" name="Content Placeholder 4">
            <a:extLst>
              <a:ext uri="{FF2B5EF4-FFF2-40B4-BE49-F238E27FC236}">
                <a16:creationId xmlns:a16="http://schemas.microsoft.com/office/drawing/2014/main" id="{EFD3D992-DF3E-855C-49D8-EB8B2F0699FA}"/>
              </a:ext>
            </a:extLst>
          </p:cNvPr>
          <p:cNvSpPr txBox="1">
            <a:spLocks/>
          </p:cNvSpPr>
          <p:nvPr/>
        </p:nvSpPr>
        <p:spPr>
          <a:xfrm>
            <a:off x="770011" y="1744085"/>
            <a:ext cx="4602089" cy="42814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Support Vector Machine model.</a:t>
            </a:r>
          </a:p>
          <a:p>
            <a:pPr>
              <a:lnSpc>
                <a:spcPct val="100000"/>
              </a:lnSpc>
              <a:spcBef>
                <a:spcPts val="1400"/>
              </a:spcBef>
            </a:pPr>
            <a:r>
              <a:rPr lang="en-US" sz="2200" dirty="0">
                <a:solidFill>
                  <a:schemeClr val="accent3">
                    <a:lumMod val="25000"/>
                  </a:schemeClr>
                </a:solidFill>
                <a:latin typeface="Abadi" panose="020B0604020104020204" pitchFamily="34" charset="0"/>
              </a:rPr>
              <a:t>As we see, there are three incorrect prediction.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05912" cy="4150519"/>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Model Excellence: Logistic Regression excelled with an 82% accuracy, surpassing SVM, Decision Tree, and KNN. Its selection establishes a reliable basis for decision-making.</a:t>
            </a:r>
          </a:p>
          <a:p>
            <a:pPr>
              <a:lnSpc>
                <a:spcPct val="100000"/>
              </a:lnSpc>
              <a:spcBef>
                <a:spcPts val="1400"/>
              </a:spcBef>
            </a:pPr>
            <a:r>
              <a:rPr lang="en-US" sz="2200" dirty="0">
                <a:solidFill>
                  <a:schemeClr val="accent3">
                    <a:lumMod val="25000"/>
                  </a:schemeClr>
                </a:solidFill>
                <a:latin typeface="Abadi" panose="020B0604020104020204" pitchFamily="34" charset="0"/>
              </a:rPr>
              <a:t>Financial Impact: Cost estimation models revealed substantial cost reduction with successful Falcon 9 landings, emphasizing the practical significance in aerospace decision-making.</a:t>
            </a:r>
          </a:p>
          <a:p>
            <a:pPr>
              <a:lnSpc>
                <a:spcPct val="100000"/>
              </a:lnSpc>
              <a:spcBef>
                <a:spcPts val="1400"/>
              </a:spcBef>
            </a:pPr>
            <a:r>
              <a:rPr lang="en-US" sz="2200" dirty="0">
                <a:solidFill>
                  <a:schemeClr val="accent3">
                    <a:lumMod val="25000"/>
                  </a:schemeClr>
                </a:solidFill>
                <a:latin typeface="Abadi" panose="020B0604020104020204" pitchFamily="34" charset="0"/>
              </a:rPr>
              <a:t>Decision-Making Foundation: Logistic Regression's high accuracy positions it as an optimal predictor, providing a sturdy foundation for strategic planning.</a:t>
            </a:r>
          </a:p>
          <a:p>
            <a:pPr>
              <a:lnSpc>
                <a:spcPct val="100000"/>
              </a:lnSpc>
              <a:spcBef>
                <a:spcPts val="1400"/>
              </a:spcBef>
            </a:pPr>
            <a:r>
              <a:rPr lang="en-US" sz="2200" dirty="0">
                <a:solidFill>
                  <a:schemeClr val="accent3">
                    <a:lumMod val="25000"/>
                  </a:schemeClr>
                </a:solidFill>
                <a:latin typeface="Abadi" panose="020B0604020104020204" pitchFamily="34" charset="0"/>
              </a:rPr>
              <a:t>Holistic Approach: Integrated methodologies offer a comprehensive solution to real-world challenges, with versatile applications in the aerospace industry.</a:t>
            </a:r>
          </a:p>
          <a:p>
            <a:pPr>
              <a:lnSpc>
                <a:spcPct val="100000"/>
              </a:lnSpc>
              <a:spcBef>
                <a:spcPts val="1400"/>
              </a:spcBef>
            </a:pPr>
            <a:r>
              <a:rPr lang="en-US" sz="2200" dirty="0">
                <a:solidFill>
                  <a:schemeClr val="accent3">
                    <a:lumMod val="25000"/>
                  </a:schemeClr>
                </a:solidFill>
                <a:latin typeface="Abadi" panose="020B0604020104020204" pitchFamily="34" charset="0"/>
              </a:rPr>
              <a:t>Industry Relevance: Beyond Falcon 9, the project's methodologies hold broader applications, contributing to efficient resource allocation across the sector.</a:t>
            </a:r>
          </a:p>
          <a:p>
            <a:pPr>
              <a:lnSpc>
                <a:spcPct val="100000"/>
              </a:lnSpc>
              <a:spcBef>
                <a:spcPts val="1400"/>
              </a:spcBef>
            </a:pPr>
            <a:r>
              <a:rPr lang="en-US" sz="2200" dirty="0">
                <a:solidFill>
                  <a:schemeClr val="accent3">
                    <a:lumMod val="25000"/>
                  </a:schemeClr>
                </a:solidFill>
                <a:latin typeface="Abadi" panose="020B0604020104020204" pitchFamily="34" charset="0"/>
              </a:rPr>
              <a:t>Continuous Enhancement: Logistic Regression's success lays the groundwork for ongoing improvements, exploring advanced features and techniques.</a:t>
            </a:r>
          </a:p>
          <a:p>
            <a:pPr>
              <a:lnSpc>
                <a:spcPct val="100000"/>
              </a:lnSpc>
              <a:spcBef>
                <a:spcPts val="1400"/>
              </a:spcBef>
            </a:pPr>
            <a:r>
              <a:rPr lang="en-US" sz="2200" dirty="0">
                <a:solidFill>
                  <a:schemeClr val="accent3">
                    <a:lumMod val="25000"/>
                  </a:schemeClr>
                </a:solidFill>
                <a:latin typeface="Abadi" panose="020B0604020104020204" pitchFamily="34" charset="0"/>
              </a:rPr>
              <a:t>Educational Significance: Serving as an educational resource, the project exemplifies the application of data science in solving real-world challenges.</a:t>
            </a:r>
          </a:p>
          <a:p>
            <a:pPr>
              <a:lnSpc>
                <a:spcPct val="100000"/>
              </a:lnSpc>
              <a:spcBef>
                <a:spcPts val="1400"/>
              </a:spcBef>
            </a:pPr>
            <a:r>
              <a:rPr lang="en-US" sz="2200" dirty="0">
                <a:solidFill>
                  <a:schemeClr val="accent3">
                    <a:lumMod val="25000"/>
                  </a:schemeClr>
                </a:solidFill>
                <a:latin typeface="Abadi" panose="020B0604020104020204" pitchFamily="34" charset="0"/>
              </a:rPr>
              <a:t>Scalability Potential: Developed methodologies offer scalability for similar aerospace challenges, serving as adaptable templates for decision support systems.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Everything related to this project, including this presentation, the Python notebooks, and the data sets are available here:</a:t>
            </a: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https://github.com/msdoust/IBM-DataScience_SpaceX_Landing</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27356"/>
            <a:ext cx="10104817" cy="546533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gn="just">
              <a:lnSpc>
                <a:spcPct val="120000"/>
              </a:lnSpc>
            </a:pPr>
            <a:r>
              <a:rPr lang="en-US" sz="7200" dirty="0">
                <a:solidFill>
                  <a:schemeClr val="bg2">
                    <a:lumMod val="50000"/>
                  </a:schemeClr>
                </a:solidFill>
                <a:latin typeface="Abadi"/>
              </a:rPr>
              <a:t>Data was collected by using SpaceX API and by web scraping to collect Falcon 9 historical launch records from a Wikipedia page titled `List of Falcon 9 and Falcon Heavy launches`</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performed some Exploratory Data Analysis (EDA) to find some patterns in the data and determine what would be the label for training supervised models.</a:t>
            </a:r>
          </a:p>
          <a:p>
            <a:pPr>
              <a:lnSpc>
                <a:spcPct val="120000"/>
              </a:lnSpc>
              <a:spcBef>
                <a:spcPts val="1400"/>
              </a:spcBef>
            </a:pPr>
            <a:r>
              <a:rPr lang="en-US" sz="7200" dirty="0">
                <a:solidFill>
                  <a:schemeClr val="accent3">
                    <a:lumMod val="25000"/>
                  </a:schemeClr>
                </a:solidFill>
                <a:latin typeface="Abadi"/>
              </a:rPr>
              <a:t>Performed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Performed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Performed predictive analysis using classification models</a:t>
            </a:r>
          </a:p>
          <a:p>
            <a:pPr lvl="1">
              <a:lnSpc>
                <a:spcPct val="120000"/>
              </a:lnSpc>
              <a:spcBef>
                <a:spcPts val="1400"/>
              </a:spcBef>
            </a:pPr>
            <a:r>
              <a:rPr lang="en-US" sz="7200" dirty="0">
                <a:solidFill>
                  <a:schemeClr val="bg2">
                    <a:lumMod val="50000"/>
                  </a:schemeClr>
                </a:solidFill>
                <a:latin typeface="Abadi"/>
              </a:rPr>
              <a:t>Used several classification models and compared the result to Find the method performs best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50000"/>
              </a:lnSpc>
              <a:spcBef>
                <a:spcPts val="1400"/>
              </a:spcBef>
            </a:pPr>
            <a:r>
              <a:rPr lang="en-US" sz="2200" dirty="0">
                <a:solidFill>
                  <a:schemeClr val="accent3">
                    <a:lumMod val="25000"/>
                  </a:schemeClr>
                </a:solidFill>
                <a:latin typeface="Abadi"/>
              </a:rPr>
              <a:t>Data was collected by making a get request to the SpaceX API. Some data wrangling (like dealing with missing data) and formatting was applied.</a:t>
            </a:r>
          </a:p>
          <a:p>
            <a:pPr>
              <a:lnSpc>
                <a:spcPct val="150000"/>
              </a:lnSpc>
              <a:spcBef>
                <a:spcPts val="1400"/>
              </a:spcBef>
            </a:pPr>
            <a:endParaRPr lang="en-US" sz="2200" dirty="0">
              <a:solidFill>
                <a:schemeClr val="accent3">
                  <a:lumMod val="25000"/>
                </a:schemeClr>
              </a:solidFill>
              <a:latin typeface="Abadi" panose="020B0604020104020204" pitchFamily="34" charset="0"/>
            </a:endParaRPr>
          </a:p>
          <a:p>
            <a:pPr>
              <a:lnSpc>
                <a:spcPct val="150000"/>
              </a:lnSpc>
              <a:spcBef>
                <a:spcPts val="1400"/>
              </a:spcBef>
            </a:pPr>
            <a:r>
              <a:rPr lang="en-US" sz="2200" dirty="0">
                <a:solidFill>
                  <a:schemeClr val="accent3">
                    <a:lumMod val="25000"/>
                  </a:schemeClr>
                </a:solidFill>
                <a:latin typeface="Abadi"/>
              </a:rPr>
              <a:t>Some data was also collected by web scraping to collect Falcon 9 historical launch records from a Wikipedia page titled `List of Falcon 9 and Falcon Heavy launches`:</a:t>
            </a:r>
            <a:br>
              <a:rPr lang="en-US" sz="2200" dirty="0">
                <a:solidFill>
                  <a:schemeClr val="accent3">
                    <a:lumMod val="25000"/>
                  </a:schemeClr>
                </a:solidFill>
                <a:latin typeface="Abadi"/>
              </a:rPr>
            </a:br>
            <a:r>
              <a:rPr lang="en-US" sz="2200" dirty="0">
                <a:solidFill>
                  <a:schemeClr val="accent3">
                    <a:lumMod val="25000"/>
                  </a:schemeClr>
                </a:solidFill>
                <a:latin typeface="Abadi"/>
              </a:rPr>
              <a:t>https://en.wikipedia.org/wiki/List_of_Falcon_9_and_Falcon_Heavy_launches</a:t>
            </a:r>
          </a:p>
          <a:p>
            <a:pPr marL="0" indent="0">
              <a:buNone/>
            </a:pPr>
            <a:endParaRPr lang="en-US" sz="1600" b="0" dirty="0">
              <a:solidFill>
                <a:srgbClr val="CCCCCC"/>
              </a:solidFill>
              <a:effectLst/>
              <a:latin typeface="Consolas" panose="020B0609020204030204" pitchFamily="49"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2400" dirty="0">
                <a:solidFill>
                  <a:schemeClr val="accent3">
                    <a:lumMod val="25000"/>
                  </a:schemeClr>
                </a:solidFill>
                <a:latin typeface="Abadi"/>
              </a:rPr>
              <a:t>We made a request to get rocket launch data from SpaceX API and turned it to Pandas </a:t>
            </a:r>
            <a:r>
              <a:rPr lang="en-US" sz="2400" dirty="0" err="1">
                <a:solidFill>
                  <a:schemeClr val="accent3">
                    <a:lumMod val="25000"/>
                  </a:schemeClr>
                </a:solidFill>
                <a:latin typeface="Abadi"/>
              </a:rPr>
              <a:t>DataFrame</a:t>
            </a:r>
            <a:r>
              <a:rPr lang="en-US" sz="2400" dirty="0">
                <a:solidFill>
                  <a:schemeClr val="accent3">
                    <a:lumMod val="25000"/>
                  </a:schemeClr>
                </a:solidFill>
                <a:latin typeface="Abadi"/>
              </a:rPr>
              <a:t>. </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r>
              <a:rPr lang="en-US" dirty="0">
                <a:hlinkClick r:id="rId3"/>
              </a:rPr>
              <a:t>GitHub: Collecting the data</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2" name="Diagram 11">
            <a:extLst>
              <a:ext uri="{FF2B5EF4-FFF2-40B4-BE49-F238E27FC236}">
                <a16:creationId xmlns:a16="http://schemas.microsoft.com/office/drawing/2014/main" id="{4C67C91B-3FF1-7D5B-9BDF-E8A90F5FC622}"/>
              </a:ext>
            </a:extLst>
          </p:cNvPr>
          <p:cNvGraphicFramePr/>
          <p:nvPr>
            <p:extLst>
              <p:ext uri="{D42A27DB-BD31-4B8C-83A1-F6EECF244321}">
                <p14:modId xmlns:p14="http://schemas.microsoft.com/office/powerpoint/2010/main" val="472042137"/>
              </p:ext>
            </p:extLst>
          </p:nvPr>
        </p:nvGraphicFramePr>
        <p:xfrm>
          <a:off x="5984272" y="1549221"/>
          <a:ext cx="5461000" cy="47209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31138"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We performed web scraping to collect Falcon 9 historical launch records from a Wikipedia page titled `List of Falcon 9 and Falcon Heavy launches`</a:t>
            </a:r>
          </a:p>
          <a:p>
            <a:pPr>
              <a:lnSpc>
                <a:spcPct val="100000"/>
              </a:lnSpc>
              <a:spcBef>
                <a:spcPts val="1400"/>
              </a:spcBef>
            </a:pPr>
            <a:r>
              <a:rPr lang="en-US" sz="2000" dirty="0">
                <a:solidFill>
                  <a:schemeClr val="accent3">
                    <a:lumMod val="25000"/>
                  </a:schemeClr>
                </a:solidFill>
                <a:latin typeface="Abadi"/>
              </a:rPr>
              <a:t>https://en.wikipedia.org/wiki/List_of_Falcon_9_and_Falcon_Heavy_launches</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Web scraping Falcon 9 and Falcon Heavy Launches Records from Wikipedia</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694B178F-350C-5A16-DE3E-0C58B780EDAC}"/>
              </a:ext>
            </a:extLst>
          </p:cNvPr>
          <p:cNvGraphicFramePr/>
          <p:nvPr>
            <p:extLst>
              <p:ext uri="{D42A27DB-BD31-4B8C-83A1-F6EECF244321}">
                <p14:modId xmlns:p14="http://schemas.microsoft.com/office/powerpoint/2010/main" val="4256203101"/>
              </p:ext>
            </p:extLst>
          </p:nvPr>
        </p:nvGraphicFramePr>
        <p:xfrm>
          <a:off x="5984272" y="1549222"/>
          <a:ext cx="5461000" cy="44763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terms/"/>
    <ds:schemaRef ds:uri="http://schemas.microsoft.com/office/2006/documentManagement/types"/>
    <ds:schemaRef ds:uri="http://purl.org/dc/elements/1.1/"/>
    <ds:schemaRef ds:uri="http://purl.org/dc/dcmitype/"/>
    <ds:schemaRef ds:uri="f80a141d-92ca-4d3d-9308-f7e7b1d44ce8"/>
    <ds:schemaRef ds:uri="155be751-a274-42e8-93fb-f39d3b9bccc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4833</TotalTime>
  <Words>2710</Words>
  <Application>Microsoft Office PowerPoint</Application>
  <PresentationFormat>Widescreen</PresentationFormat>
  <Paragraphs>259</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-apple-system</vt:lpstr>
      <vt:lpstr>Arial</vt:lpstr>
      <vt:lpstr>Calibri</vt:lpstr>
      <vt:lpstr>Calibri Light</vt:lpstr>
      <vt:lpstr>Consolas</vt:lpstr>
      <vt:lpstr>IBM Plex Mono SemiBold</vt:lpstr>
      <vt:lpstr>Segoe 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Doust, Mohsen S</cp:lastModifiedBy>
  <cp:revision>256</cp:revision>
  <dcterms:created xsi:type="dcterms:W3CDTF">2021-04-29T18:58:34Z</dcterms:created>
  <dcterms:modified xsi:type="dcterms:W3CDTF">2023-11-01T06:25:34Z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